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36"/>
  </p:handoutMasterIdLst>
  <p:sldIdLst>
    <p:sldId id="1254" r:id="rId3"/>
    <p:sldId id="1255" r:id="rId5"/>
    <p:sldId id="1257" r:id="rId6"/>
    <p:sldId id="1258" r:id="rId7"/>
    <p:sldId id="1278" r:id="rId8"/>
    <p:sldId id="1285" r:id="rId9"/>
    <p:sldId id="1284" r:id="rId10"/>
    <p:sldId id="1300" r:id="rId11"/>
    <p:sldId id="1263" r:id="rId12"/>
    <p:sldId id="1282" r:id="rId13"/>
    <p:sldId id="1283" r:id="rId14"/>
    <p:sldId id="1286" r:id="rId15"/>
    <p:sldId id="1301" r:id="rId16"/>
    <p:sldId id="1279" r:id="rId17"/>
    <p:sldId id="1288" r:id="rId18"/>
    <p:sldId id="1304" r:id="rId19"/>
    <p:sldId id="1305" r:id="rId20"/>
    <p:sldId id="1308" r:id="rId21"/>
    <p:sldId id="1306" r:id="rId22"/>
    <p:sldId id="1307" r:id="rId23"/>
    <p:sldId id="1302" r:id="rId24"/>
    <p:sldId id="1309" r:id="rId25"/>
    <p:sldId id="1303" r:id="rId26"/>
    <p:sldId id="1310" r:id="rId27"/>
    <p:sldId id="1311" r:id="rId28"/>
    <p:sldId id="1320" r:id="rId29"/>
    <p:sldId id="1318" r:id="rId30"/>
    <p:sldId id="1312" r:id="rId31"/>
    <p:sldId id="1319" r:id="rId32"/>
    <p:sldId id="1297" r:id="rId33"/>
    <p:sldId id="1299" r:id="rId34"/>
    <p:sldId id="1281" r:id="rId35"/>
  </p:sldIdLst>
  <p:sldSz cx="9144000" cy="5143500" type="screen16x9"/>
  <p:notesSz cx="6858000" cy="9144000"/>
  <p:embeddedFontLst>
    <p:embeddedFont>
      <p:font typeface="微软雅黑" panose="020B0503020204020204" pitchFamily="34" charset="-122"/>
      <p:regular r:id="rId40"/>
    </p:embeddedFont>
    <p:embeddedFont>
      <p:font typeface="Bodoni MT Black" panose="02070A03080606020203" pitchFamily="18" charset="0"/>
      <p:bold r:id="rId41"/>
    </p:embeddedFont>
    <p:embeddedFont>
      <p:font typeface="幼圆" panose="02010509060101010101" pitchFamily="49" charset="-122"/>
      <p:regular r:id="rId42"/>
    </p:embeddedFont>
    <p:embeddedFont>
      <p:font typeface="Calibri" panose="020F0502020204030204" charset="0"/>
      <p:regular r:id="rId43"/>
      <p:bold r:id="rId44"/>
      <p:italic r:id="rId45"/>
      <p:boldItalic r:id="rId46"/>
    </p:embeddedFont>
  </p:embeddedFontLst>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A7A2"/>
    <a:srgbClr val="E9ACA7"/>
    <a:srgbClr val="873DAB"/>
    <a:srgbClr val="1983B7"/>
    <a:srgbClr val="DA57A3"/>
    <a:srgbClr val="2280C3"/>
    <a:srgbClr val="394754"/>
    <a:srgbClr val="ED7D31"/>
    <a:srgbClr val="A6A6A6"/>
    <a:srgbClr val="B013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78" autoAdjust="0"/>
    <p:restoredTop sz="90542" autoAdjust="0"/>
  </p:normalViewPr>
  <p:slideViewPr>
    <p:cSldViewPr>
      <p:cViewPr varScale="1">
        <p:scale>
          <a:sx n="114" d="100"/>
          <a:sy n="114" d="100"/>
        </p:scale>
        <p:origin x="749" y="82"/>
      </p:cViewPr>
      <p:guideLst>
        <p:guide orient="horz" pos="1564"/>
        <p:guide pos="385"/>
        <p:guide pos="5375"/>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1.xml"/><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F2CA7-B985-4B32-B121-590A7578E1D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F2CA7-B985-4B32-B121-590A7578E1D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F2CA7-B985-4B32-B121-590A7578E1D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F2CA7-B985-4B32-B121-590A7578E1D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F2CA7-B985-4B32-B121-590A7578E1D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F2CA7-B985-4B32-B121-590A7578E1D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F2CA7-B985-4B32-B121-590A7578E1D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F2CA7-B985-4B32-B121-590A7578E1D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使用方法：</a:t>
            </a:r>
            <a:endParaRPr lang="zh-CN" altLang="en-US" dirty="0"/>
          </a:p>
          <a:p>
            <a:r>
              <a:rPr lang="en-US" altLang="zh-CN" dirty="0"/>
              <a:t>1</a:t>
            </a:r>
            <a:r>
              <a:rPr lang="zh-CN" altLang="en-US" dirty="0"/>
              <a:t>、标题文字：将文字可直接改为您所需文字</a:t>
            </a:r>
            <a:endParaRPr lang="zh-CN" altLang="en-US" dirty="0"/>
          </a:p>
          <a:p>
            <a:r>
              <a:rPr lang="en-US" altLang="zh-CN" dirty="0"/>
              <a:t>2</a:t>
            </a:r>
            <a:r>
              <a:rPr lang="zh-CN" altLang="en-US" dirty="0"/>
              <a:t>、更改图片：点中现有图片</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endParaRPr lang="zh-CN" altLang="en-US" dirty="0"/>
          </a:p>
          <a:p>
            <a:r>
              <a:rPr lang="en-US" altLang="zh-CN" dirty="0"/>
              <a:t>3</a:t>
            </a:r>
            <a:r>
              <a:rPr lang="zh-CN" altLang="en-US" dirty="0"/>
              <a:t>、当然也可以直接复制夹子及图片来增加图片数</a:t>
            </a:r>
            <a:endParaRPr lang="zh-CN" altLang="en-US" dirty="0"/>
          </a:p>
          <a:p>
            <a:r>
              <a:rPr lang="en-US" altLang="zh-CN" dirty="0"/>
              <a:t>4</a:t>
            </a:r>
            <a:r>
              <a:rPr lang="zh-CN" altLang="en-US" dirty="0"/>
              <a:t>、更改背景图片色彩：点中背景图片</a:t>
            </a:r>
            <a:r>
              <a:rPr lang="en-US" altLang="zh-CN" dirty="0"/>
              <a:t>》</a:t>
            </a:r>
            <a:r>
              <a:rPr lang="zh-CN" altLang="en-US" dirty="0"/>
              <a:t>图片工具功能区</a:t>
            </a:r>
            <a:r>
              <a:rPr lang="en-US" altLang="zh-CN" dirty="0"/>
              <a:t>》</a:t>
            </a:r>
            <a:r>
              <a:rPr lang="zh-CN" altLang="en-US" dirty="0"/>
              <a:t>色彩</a:t>
            </a:r>
            <a:r>
              <a:rPr lang="en-US" altLang="zh-CN" dirty="0"/>
              <a:t>》</a:t>
            </a:r>
            <a:r>
              <a:rPr lang="zh-CN" altLang="en-US" dirty="0"/>
              <a:t>选择您喜欢的色彩</a:t>
            </a:r>
            <a:endParaRPr lang="zh-CN" altLang="en-US" dirty="0"/>
          </a:p>
          <a:p>
            <a:r>
              <a:rPr lang="zh-CN" altLang="en-US" dirty="0"/>
              <a:t>更多模板、视频教程：</a:t>
            </a:r>
            <a:r>
              <a:rPr lang="en-US" altLang="zh-CN" dirty="0"/>
              <a:t>http://www.mysoeasy.com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3F183A0-A72A-4199-8647-C62F43A1239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rgbClr val="F0F0F0"/>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两栏内容">
    <p:bg>
      <p:bgPr>
        <a:gradFill flip="none" rotWithShape="1">
          <a:gsLst>
            <a:gs pos="0">
              <a:srgbClr val="DCDCDC"/>
            </a:gs>
            <a:gs pos="0">
              <a:srgbClr val="DCDCDC"/>
            </a:gs>
            <a:gs pos="100000">
              <a:srgbClr val="F1F1F1"/>
            </a:gs>
          </a:gsLst>
          <a:lin ang="0" scaled="1"/>
          <a:tileRect/>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B50BB03C-1EC4-4CDD-BFFB-F6D9B4FD797C}" type="datetimeFigureOut">
              <a:rPr lang="en-US" smtClean="0"/>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BF85E420-93C3-411D-B6B6-9DA498E22937}"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1557"/>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1"/>
          </a:xfrm>
          <a:prstGeom prst="rect">
            <a:avLst/>
          </a:prstGeom>
        </p:spPr>
        <p:txBody>
          <a:bodyPr anchor="b"/>
          <a:lstStyle>
            <a:lvl1pPr marL="0" indent="0">
              <a:buNone/>
              <a:defRPr sz="1995">
                <a:solidFill>
                  <a:schemeClr val="tx1">
                    <a:tint val="75000"/>
                  </a:schemeClr>
                </a:solidFill>
              </a:defRPr>
            </a:lvl1pPr>
            <a:lvl2pPr marL="456565" indent="0">
              <a:buNone/>
              <a:defRPr sz="1800">
                <a:solidFill>
                  <a:schemeClr val="tx1">
                    <a:tint val="75000"/>
                  </a:schemeClr>
                </a:solidFill>
              </a:defRPr>
            </a:lvl2pPr>
            <a:lvl3pPr marL="913765" indent="0">
              <a:buNone/>
              <a:defRPr sz="1600">
                <a:solidFill>
                  <a:schemeClr val="tx1">
                    <a:tint val="75000"/>
                  </a:schemeClr>
                </a:solidFill>
              </a:defRPr>
            </a:lvl3pPr>
            <a:lvl4pPr marL="1370330" indent="0">
              <a:buNone/>
              <a:defRPr sz="1400">
                <a:solidFill>
                  <a:schemeClr val="tx1">
                    <a:tint val="75000"/>
                  </a:schemeClr>
                </a:solidFill>
              </a:defRPr>
            </a:lvl4pPr>
            <a:lvl5pPr marL="1827530" indent="0">
              <a:buNone/>
              <a:defRPr sz="1400">
                <a:solidFill>
                  <a:schemeClr val="tx1">
                    <a:tint val="75000"/>
                  </a:schemeClr>
                </a:solidFill>
              </a:defRPr>
            </a:lvl5pPr>
            <a:lvl6pPr marL="2284095" indent="0">
              <a:buNone/>
              <a:defRPr sz="1400">
                <a:solidFill>
                  <a:schemeClr val="tx1">
                    <a:tint val="75000"/>
                  </a:schemeClr>
                </a:solidFill>
              </a:defRPr>
            </a:lvl6pPr>
            <a:lvl7pPr marL="2741295" indent="0">
              <a:buNone/>
              <a:defRPr sz="1400">
                <a:solidFill>
                  <a:schemeClr val="tx1">
                    <a:tint val="75000"/>
                  </a:schemeClr>
                </a:solidFill>
              </a:defRPr>
            </a:lvl7pPr>
            <a:lvl8pPr marL="3197860" indent="0">
              <a:buNone/>
              <a:defRPr sz="1400">
                <a:solidFill>
                  <a:schemeClr val="tx1">
                    <a:tint val="75000"/>
                  </a:schemeClr>
                </a:solidFill>
              </a:defRPr>
            </a:lvl8pPr>
            <a:lvl9pPr marL="3654425"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4"/>
            <a:ext cx="2133600" cy="273843"/>
          </a:xfrm>
          <a:prstGeom prst="rect">
            <a:avLst/>
          </a:prstGeom>
        </p:spPr>
        <p:txBody>
          <a:bodyPr/>
          <a:lstStyle/>
          <a:p>
            <a:fld id="{B95FC270-55C9-4A20-A67A-3DE973D1FE95}"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nvPr>
        </p:nvSpPr>
        <p:spPr>
          <a:xfrm>
            <a:off x="3124201" y="4767264"/>
            <a:ext cx="2895600" cy="273843"/>
          </a:xfrm>
          <a:prstGeom prst="rect">
            <a:avLst/>
          </a:prstGeom>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a:xfrm>
            <a:off x="6553200" y="4767264"/>
            <a:ext cx="2133600" cy="273843"/>
          </a:xfrm>
          <a:prstGeom prst="rect">
            <a:avLst/>
          </a:prstGeom>
        </p:spPr>
        <p:txBody>
          <a:bodyPr/>
          <a:lstStyle/>
          <a:p>
            <a:fld id="{8961FD41-A0E4-414C-A973-C8EC8DF1BF61}"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0AE986-9719-4126-813C-5655AF06B34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32BC21-A1DE-436F-ADD0-3C4236527EF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图片 4"/>
          <p:cNvPicPr>
            <a:picLocks noChangeAspect="1"/>
          </p:cNvPicPr>
          <p:nvPr userDrawn="1"/>
        </p:nvPicPr>
        <p:blipFill rotWithShape="1">
          <a:blip r:embed="rId4" cstate="print">
            <a:extLst>
              <a:ext uri="{28A0092B-C50C-407E-A947-70E740481C1C}">
                <a14:useLocalDpi xmlns:a14="http://schemas.microsoft.com/office/drawing/2010/main" val="0"/>
              </a:ext>
            </a:extLst>
          </a:blip>
          <a:srcRect l="47635" r="23201" b="71000"/>
          <a:stretch>
            <a:fillRect/>
          </a:stretch>
        </p:blipFill>
        <p:spPr>
          <a:xfrm rot="2402951">
            <a:off x="7217128" y="55971"/>
            <a:ext cx="1985958" cy="11118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opyright Notice"/>
          <p:cNvSpPr/>
          <p:nvPr userDrawn="1"/>
        </p:nvSpPr>
        <p:spPr bwMode="auto">
          <a:xfrm>
            <a:off x="3140333" y="276792"/>
            <a:ext cx="2863335" cy="295284"/>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3988" tIns="24294" rIns="53988" bIns="24294"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cap="small" dirty="0">
                <a:solidFill>
                  <a:schemeClr val="accent3"/>
                </a:solidFill>
                <a:latin typeface="微软雅黑" panose="020B0503020204020204" pitchFamily="34" charset="-122"/>
                <a:ea typeface="微软雅黑" panose="020B0503020204020204" pitchFamily="34" charset="-122"/>
              </a:rPr>
              <a:t>点击添加标题内容</a:t>
            </a:r>
            <a:endParaRPr lang="en-US" sz="1600" cap="small" dirty="0">
              <a:solidFill>
                <a:schemeClr val="accent3"/>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999" cy="51434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1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3.xml"/><Relationship Id="rId4" Type="http://schemas.openxmlformats.org/officeDocument/2006/relationships/image" Target="../media/image33.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3.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3.xml"/><Relationship Id="rId4" Type="http://schemas.openxmlformats.org/officeDocument/2006/relationships/image" Target="../media/image22.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3.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3.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1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r="23335"/>
          <a:stretch>
            <a:fillRect/>
          </a:stretch>
        </p:blipFill>
        <p:spPr>
          <a:xfrm>
            <a:off x="1" y="0"/>
            <a:ext cx="9144000" cy="5143500"/>
          </a:xfrm>
          <a:prstGeom prst="rect">
            <a:avLst/>
          </a:prstGeom>
        </p:spPr>
      </p:pic>
      <p:sp>
        <p:nvSpPr>
          <p:cNvPr id="6" name="矩形 5"/>
          <p:cNvSpPr/>
          <p:nvPr/>
        </p:nvSpPr>
        <p:spPr bwMode="auto">
          <a:xfrm>
            <a:off x="15416" y="0"/>
            <a:ext cx="9144000" cy="5143500"/>
          </a:xfrm>
          <a:prstGeom prst="rect">
            <a:avLst/>
          </a:prstGeom>
          <a:solidFill>
            <a:srgbClr val="0070C0">
              <a:alpha val="20000"/>
            </a:srgbClr>
          </a:solidFill>
          <a:ln w="15875">
            <a:noFill/>
          </a:ln>
          <a:effectLst/>
        </p:spPr>
        <p:txBody>
          <a:bodyPr vert="horz" wrap="square" lIns="91440" tIns="45720" rIns="91440" bIns="45720" numCol="1" rtlCol="0" anchor="t" anchorCtr="0" compatLnSpc="1"/>
          <a:lstStyle/>
          <a:p>
            <a:pPr algn="ctr"/>
            <a:endParaRPr lang="zh-CN" altLang="en-US"/>
          </a:p>
        </p:txBody>
      </p:sp>
      <p:sp>
        <p:nvSpPr>
          <p:cNvPr id="4" name="矩形 3"/>
          <p:cNvSpPr/>
          <p:nvPr/>
        </p:nvSpPr>
        <p:spPr>
          <a:xfrm>
            <a:off x="2627784" y="2139702"/>
            <a:ext cx="5599611" cy="830997"/>
          </a:xfrm>
          <a:prstGeom prst="rect">
            <a:avLst/>
          </a:prstGeom>
        </p:spPr>
        <p:txBody>
          <a:bodyPr wrap="none">
            <a:spAutoFit/>
          </a:bodyPr>
          <a:lstStyle/>
          <a:p>
            <a:pPr algn="ctr"/>
            <a:r>
              <a:rPr lang="en-US" altLang="zh-CN" sz="4800" b="1" dirty="0">
                <a:solidFill>
                  <a:schemeClr val="bg2"/>
                </a:solidFill>
                <a:latin typeface="微软雅黑" panose="020B0503020204020204" pitchFamily="34" charset="-122"/>
                <a:ea typeface="微软雅黑" panose="020B0503020204020204" pitchFamily="34" charset="-122"/>
              </a:rPr>
              <a:t>——</a:t>
            </a:r>
            <a:r>
              <a:rPr lang="zh-CN" altLang="en-US" sz="4800" b="1" dirty="0">
                <a:solidFill>
                  <a:schemeClr val="bg2"/>
                </a:solidFill>
                <a:latin typeface="微软雅黑" panose="020B0503020204020204" pitchFamily="34" charset="-122"/>
                <a:ea typeface="微软雅黑" panose="020B0503020204020204" pitchFamily="34" charset="-122"/>
              </a:rPr>
              <a:t>类</a:t>
            </a:r>
            <a:r>
              <a:rPr lang="en-US" altLang="zh-CN" sz="4800" b="1" dirty="0">
                <a:solidFill>
                  <a:schemeClr val="bg2"/>
                </a:solidFill>
                <a:latin typeface="微软雅黑" panose="020B0503020204020204" pitchFamily="34" charset="-122"/>
                <a:ea typeface="微软雅黑" panose="020B0503020204020204" pitchFamily="34" charset="-122"/>
              </a:rPr>
              <a:t>QQ</a:t>
            </a:r>
            <a:r>
              <a:rPr lang="zh-CN" altLang="en-US" sz="4800" b="1" dirty="0">
                <a:solidFill>
                  <a:schemeClr val="bg2"/>
                </a:solidFill>
                <a:latin typeface="微软雅黑" panose="020B0503020204020204" pitchFamily="34" charset="-122"/>
                <a:ea typeface="微软雅黑" panose="020B0503020204020204" pitchFamily="34" charset="-122"/>
              </a:rPr>
              <a:t>聊天工具</a:t>
            </a:r>
            <a:endParaRPr lang="en-US" altLang="zh-CN" sz="4800" b="1" i="0" dirty="0">
              <a:solidFill>
                <a:schemeClr val="bg2"/>
              </a:solidFill>
              <a:effectLst/>
              <a:latin typeface="微软雅黑" panose="020B0503020204020204" pitchFamily="34" charset="-122"/>
              <a:ea typeface="微软雅黑" panose="020B0503020204020204" pitchFamily="34" charset="-122"/>
            </a:endParaRPr>
          </a:p>
        </p:txBody>
      </p:sp>
      <p:sp>
        <p:nvSpPr>
          <p:cNvPr id="13" name="TextBox 76"/>
          <p:cNvSpPr txBox="1"/>
          <p:nvPr/>
        </p:nvSpPr>
        <p:spPr>
          <a:xfrm>
            <a:off x="1772193" y="1128027"/>
            <a:ext cx="3888432" cy="1107996"/>
          </a:xfrm>
          <a:prstGeom prst="rect">
            <a:avLst/>
          </a:prstGeom>
          <a:noFill/>
        </p:spPr>
        <p:txBody>
          <a:bodyPr wrap="square" rtlCol="0">
            <a:spAutoFit/>
          </a:bodyPr>
          <a:lstStyle/>
          <a:p>
            <a:pPr algn="ctr"/>
            <a:r>
              <a:rPr lang="en-US" altLang="zh-CN" sz="6600" dirty="0" err="1">
                <a:solidFill>
                  <a:schemeClr val="bg2"/>
                </a:solidFill>
                <a:latin typeface="Bodoni MT Black" panose="02070A03080606020203" pitchFamily="18" charset="0"/>
                <a:ea typeface="叶根友圆趣卡通体" panose="02010601030101010101" pitchFamily="2" charset="-122"/>
              </a:rPr>
              <a:t>WeLink</a:t>
            </a:r>
            <a:endParaRPr lang="zh-CN" altLang="en-US" sz="6600" dirty="0">
              <a:solidFill>
                <a:schemeClr val="bg2"/>
              </a:solidFill>
              <a:latin typeface="Bodoni MT Black" panose="02070A03080606020203" pitchFamily="18" charset="0"/>
              <a:ea typeface="叶根友圆趣卡通体" panose="02010601030101010101" pitchFamily="2" charset="-122"/>
            </a:endParaRPr>
          </a:p>
        </p:txBody>
      </p:sp>
      <p:sp>
        <p:nvSpPr>
          <p:cNvPr id="16" name="TextBox 76"/>
          <p:cNvSpPr txBox="1"/>
          <p:nvPr/>
        </p:nvSpPr>
        <p:spPr>
          <a:xfrm>
            <a:off x="2915816" y="3412762"/>
            <a:ext cx="3414057" cy="275590"/>
          </a:xfrm>
          <a:prstGeom prst="rect">
            <a:avLst/>
          </a:prstGeom>
          <a:noFill/>
        </p:spPr>
        <p:txBody>
          <a:bodyPr wrap="square" rtlCol="0">
            <a:spAutoFit/>
          </a:bodyPr>
          <a:lstStyle/>
          <a:p>
            <a:pPr algn="ctr"/>
            <a:endParaRPr lang="zh-CN" altLang="en-US" sz="1200" dirty="0">
              <a:solidFill>
                <a:schemeClr val="bg2"/>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13"/>
                                        </p:tgtEl>
                                        <p:attrNameLst>
                                          <p:attrName>style.visibility</p:attrName>
                                        </p:attrNameLst>
                                      </p:cBhvr>
                                      <p:to>
                                        <p:strVal val="visible"/>
                                      </p:to>
                                    </p:set>
                                    <p:set>
                                      <p:cBhvr>
                                        <p:cTn id="7" dur="455" fill="hold">
                                          <p:stCondLst>
                                            <p:cond delay="0"/>
                                          </p:stCondLst>
                                        </p:cTn>
                                        <p:tgtEl>
                                          <p:spTgt spid="13"/>
                                        </p:tgtEl>
                                        <p:attrNameLst>
                                          <p:attrName>style.rotation</p:attrName>
                                        </p:attrNameLst>
                                      </p:cBhvr>
                                      <p:to>
                                        <p:strVal val="-45.0"/>
                                      </p:to>
                                    </p:set>
                                    <p:anim calcmode="lin" valueType="num">
                                      <p:cBhvr>
                                        <p:cTn id="8"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3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
                                        </p:tgtEl>
                                        <p:attrNameLst>
                                          <p:attrName>ppt_y</p:attrName>
                                        </p:attrNameLst>
                                      </p:cBhvr>
                                      <p:tavLst>
                                        <p:tav tm="0">
                                          <p:val>
                                            <p:strVal val="#ppt_y"/>
                                          </p:val>
                                        </p:tav>
                                        <p:tav tm="100000">
                                          <p:val>
                                            <p:strVal val="#ppt_y"/>
                                          </p:val>
                                        </p:tav>
                                      </p:tavLst>
                                    </p:anim>
                                    <p:anim calcmode="lin" valueType="num">
                                      <p:cBhvr>
                                        <p:cTn id="1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4"/>
                                        </p:tgtEl>
                                      </p:cBhvr>
                                    </p:animEffect>
                                  </p:childTnLst>
                                </p:cTn>
                              </p:par>
                            </p:childTnLst>
                          </p:cTn>
                        </p:par>
                        <p:par>
                          <p:cTn id="20" fill="hold">
                            <p:stCondLst>
                              <p:cond delay="4400"/>
                            </p:stCondLst>
                            <p:childTnLst>
                              <p:par>
                                <p:cTn id="21" presetID="37"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900" decel="100000" fill="hold"/>
                                        <p:tgtEl>
                                          <p:spTgt spid="1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系统设计</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83568" y="1419622"/>
            <a:ext cx="3744416" cy="2511137"/>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将需要在客户端和服务器间传输的数据按照功能不同均定义为复合数据类型，采用如右图所示方式传输：</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a:t>
            </a:r>
            <a:r>
              <a:rPr lang="zh-CN" altLang="en-US" sz="1200" dirty="0">
                <a:solidFill>
                  <a:schemeClr val="tx2"/>
                </a:solidFill>
                <a:latin typeface="微软雅黑" panose="020B0503020204020204" pitchFamily="34" charset="-122"/>
                <a:ea typeface="微软雅黑" panose="020B0503020204020204" pitchFamily="34" charset="-122"/>
              </a:rPr>
              <a:t>第一层</a:t>
            </a:r>
            <a:r>
              <a:rPr lang="en-US" altLang="zh-CN" sz="1200" dirty="0" err="1">
                <a:solidFill>
                  <a:schemeClr val="tx2"/>
                </a:solidFill>
                <a:latin typeface="微软雅黑" panose="020B0503020204020204" pitchFamily="34" charset="-122"/>
                <a:ea typeface="微软雅黑" panose="020B0503020204020204" pitchFamily="34" charset="-122"/>
              </a:rPr>
              <a:t>SendData</a:t>
            </a:r>
            <a:r>
              <a:rPr lang="zh-CN" altLang="en-US" sz="1200" dirty="0">
                <a:solidFill>
                  <a:schemeClr val="tx2"/>
                </a:solidFill>
                <a:latin typeface="微软雅黑" panose="020B0503020204020204" pitchFamily="34" charset="-122"/>
                <a:ea typeface="微软雅黑" panose="020B0503020204020204" pitchFamily="34" charset="-122"/>
              </a:rPr>
              <a:t>、</a:t>
            </a:r>
            <a:r>
              <a:rPr lang="en-US" altLang="zh-CN" sz="1200" dirty="0" err="1">
                <a:solidFill>
                  <a:schemeClr val="tx2"/>
                </a:solidFill>
                <a:latin typeface="微软雅黑" panose="020B0503020204020204" pitchFamily="34" charset="-122"/>
                <a:ea typeface="微软雅黑" panose="020B0503020204020204" pitchFamily="34" charset="-122"/>
              </a:rPr>
              <a:t>OnReceiveData</a:t>
            </a:r>
            <a:r>
              <a:rPr lang="zh-CN" altLang="en-US" sz="1200" dirty="0">
                <a:solidFill>
                  <a:schemeClr val="tx2"/>
                </a:solidFill>
                <a:latin typeface="微软雅黑" panose="020B0503020204020204" pitchFamily="34" charset="-122"/>
                <a:ea typeface="微软雅黑" panose="020B0503020204020204" pitchFamily="34" charset="-122"/>
              </a:rPr>
              <a:t>供其他模块调用，其输入返回参数均为复合数据结构；</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a:t>
            </a:r>
            <a:r>
              <a:rPr lang="zh-CN" altLang="en-US" sz="1200" dirty="0">
                <a:solidFill>
                  <a:schemeClr val="tx2"/>
                </a:solidFill>
                <a:latin typeface="微软雅黑" panose="020B0503020204020204" pitchFamily="34" charset="-122"/>
                <a:ea typeface="微软雅黑" panose="020B0503020204020204" pitchFamily="34" charset="-122"/>
              </a:rPr>
              <a:t>第二层</a:t>
            </a:r>
            <a:r>
              <a:rPr lang="en-US" altLang="zh-CN" sz="1200" dirty="0">
                <a:solidFill>
                  <a:schemeClr val="tx2"/>
                </a:solidFill>
                <a:latin typeface="微软雅黑" panose="020B0503020204020204" pitchFamily="34" charset="-122"/>
                <a:ea typeface="微软雅黑" panose="020B0503020204020204" pitchFamily="34" charset="-122"/>
              </a:rPr>
              <a:t>set</a:t>
            </a:r>
            <a:r>
              <a:rPr lang="zh-CN" altLang="en-US" sz="1200" dirty="0">
                <a:solidFill>
                  <a:schemeClr val="tx2"/>
                </a:solidFill>
                <a:latin typeface="微软雅黑" panose="020B0503020204020204" pitchFamily="34" charset="-122"/>
                <a:ea typeface="微软雅黑" panose="020B0503020204020204" pitchFamily="34" charset="-122"/>
              </a:rPr>
              <a:t>、</a:t>
            </a:r>
            <a:r>
              <a:rPr lang="en-US" altLang="zh-CN" sz="1200" dirty="0">
                <a:solidFill>
                  <a:schemeClr val="tx2"/>
                </a:solidFill>
                <a:latin typeface="微软雅黑" panose="020B0503020204020204" pitchFamily="34" charset="-122"/>
                <a:ea typeface="微软雅黑" panose="020B0503020204020204" pitchFamily="34" charset="-122"/>
              </a:rPr>
              <a:t>get</a:t>
            </a:r>
            <a:r>
              <a:rPr lang="zh-CN" altLang="en-US" sz="1200" dirty="0">
                <a:solidFill>
                  <a:schemeClr val="tx2"/>
                </a:solidFill>
                <a:latin typeface="微软雅黑" panose="020B0503020204020204" pitchFamily="34" charset="-122"/>
                <a:ea typeface="微软雅黑" panose="020B0503020204020204" pitchFamily="34" charset="-122"/>
              </a:rPr>
              <a:t>由第一层调用，对复合数据类型进行编码解码操作</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字符型数据采用</a:t>
            </a:r>
            <a:r>
              <a:rPr lang="en-US" altLang="zh-CN" sz="1200" dirty="0">
                <a:solidFill>
                  <a:schemeClr val="tx2"/>
                </a:solidFill>
                <a:latin typeface="微软雅黑" panose="020B0503020204020204" pitchFamily="34" charset="-122"/>
                <a:ea typeface="微软雅黑" panose="020B0503020204020204" pitchFamily="34" charset="-122"/>
              </a:rPr>
              <a:t>utf-8</a:t>
            </a:r>
            <a:r>
              <a:rPr lang="zh-CN" altLang="en-US" sz="1200" dirty="0">
                <a:solidFill>
                  <a:schemeClr val="tx2"/>
                </a:solidFill>
                <a:latin typeface="微软雅黑" panose="020B0503020204020204" pitchFamily="34" charset="-122"/>
                <a:ea typeface="微软雅黑" panose="020B0503020204020204" pitchFamily="34" charset="-122"/>
              </a:rPr>
              <a:t>编码方式</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a:t>
            </a:r>
            <a:r>
              <a:rPr lang="zh-CN" altLang="en-US" sz="1200" dirty="0">
                <a:solidFill>
                  <a:schemeClr val="tx2"/>
                </a:solidFill>
                <a:latin typeface="微软雅黑" panose="020B0503020204020204" pitchFamily="34" charset="-122"/>
                <a:ea typeface="微软雅黑" panose="020B0503020204020204" pitchFamily="34" charset="-122"/>
              </a:rPr>
              <a:t>第三层</a:t>
            </a:r>
            <a:r>
              <a:rPr lang="en-US" altLang="zh-CN" sz="1200" dirty="0" err="1">
                <a:solidFill>
                  <a:schemeClr val="tx2"/>
                </a:solidFill>
                <a:latin typeface="微软雅黑" panose="020B0503020204020204" pitchFamily="34" charset="-122"/>
                <a:ea typeface="微软雅黑" panose="020B0503020204020204" pitchFamily="34" charset="-122"/>
              </a:rPr>
              <a:t>send,receive</a:t>
            </a:r>
            <a:r>
              <a:rPr lang="zh-CN" altLang="en-US" sz="1200" dirty="0">
                <a:solidFill>
                  <a:schemeClr val="tx2"/>
                </a:solidFill>
                <a:latin typeface="微软雅黑" panose="020B0503020204020204" pitchFamily="34" charset="-122"/>
                <a:ea typeface="微软雅黑" panose="020B0503020204020204" pitchFamily="34" charset="-122"/>
              </a:rPr>
              <a:t>由第二层调用，对字节流进行传输，对于大文件等的较大字节流，进行分段传输，每段最大为</a:t>
            </a:r>
            <a:r>
              <a:rPr lang="en-US" altLang="zh-CN" sz="1200" dirty="0">
                <a:solidFill>
                  <a:schemeClr val="tx2"/>
                </a:solidFill>
                <a:latin typeface="微软雅黑" panose="020B0503020204020204" pitchFamily="34" charset="-122"/>
                <a:ea typeface="微软雅黑" panose="020B0503020204020204" pitchFamily="34" charset="-122"/>
              </a:rPr>
              <a:t>2 * 1024 + 1KB</a:t>
            </a:r>
            <a:r>
              <a:rPr lang="zh-CN" altLang="en-US"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a:t>
            </a:r>
            <a:r>
              <a:rPr lang="zh-CN" altLang="en-US" sz="1200" dirty="0">
                <a:solidFill>
                  <a:schemeClr val="tx2"/>
                </a:solidFill>
                <a:latin typeface="微软雅黑" panose="020B0503020204020204" pitchFamily="34" charset="-122"/>
                <a:ea typeface="微软雅黑" panose="020B0503020204020204" pitchFamily="34" charset="-122"/>
              </a:rPr>
              <a:t>第二层和第三层之间设置信号量，以保证当前数据包传输完成之前不被剥夺</a:t>
            </a:r>
            <a:r>
              <a:rPr lang="en-US" altLang="zh-CN" sz="1200" dirty="0">
                <a:solidFill>
                  <a:schemeClr val="tx2"/>
                </a:solidFill>
                <a:latin typeface="微软雅黑" panose="020B0503020204020204" pitchFamily="34" charset="-122"/>
                <a:ea typeface="微软雅黑" panose="020B0503020204020204" pitchFamily="34" charset="-122"/>
              </a:rPr>
              <a:t>socket</a:t>
            </a:r>
            <a:r>
              <a:rPr lang="zh-CN" altLang="en-US" sz="1200" dirty="0">
                <a:solidFill>
                  <a:schemeClr val="tx2"/>
                </a:solidFill>
                <a:latin typeface="微软雅黑" panose="020B0503020204020204" pitchFamily="34" charset="-122"/>
                <a:ea typeface="微软雅黑" panose="020B0503020204020204" pitchFamily="34" charset="-122"/>
              </a:rPr>
              <a:t>使用权。</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572000" y="1707654"/>
            <a:ext cx="4168140" cy="1897380"/>
          </a:xfrm>
          <a:prstGeom prst="rect">
            <a:avLst/>
          </a:prstGeom>
        </p:spPr>
      </p:pic>
      <p:sp>
        <p:nvSpPr>
          <p:cNvPr id="10" name="文本框 9"/>
          <p:cNvSpPr txBox="1"/>
          <p:nvPr/>
        </p:nvSpPr>
        <p:spPr>
          <a:xfrm>
            <a:off x="3721893" y="755986"/>
            <a:ext cx="170021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数据传输</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系统设计</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7" y="782376"/>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复合数据类型列表</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443873" y="1275771"/>
            <a:ext cx="2736304" cy="3175934"/>
          </a:xfrm>
          <a:prstGeom prst="rect">
            <a:avLst/>
          </a:prstGeom>
          <a:noFill/>
        </p:spPr>
        <p:txBody>
          <a:bodyPr wrap="square" rtlCol="0">
            <a:spAutoFit/>
          </a:bodyPr>
          <a:lstStyle/>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0	</a:t>
            </a:r>
            <a:r>
              <a:rPr lang="zh-CN" altLang="en-US" sz="1200" dirty="0">
                <a:solidFill>
                  <a:schemeClr val="tx2"/>
                </a:solidFill>
                <a:latin typeface="微软雅黑" panose="020B0503020204020204" pitchFamily="34" charset="-122"/>
                <a:ea typeface="微软雅黑" panose="020B0503020204020204" pitchFamily="34" charset="-122"/>
              </a:rPr>
              <a:t>退出账号</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1	</a:t>
            </a:r>
            <a:r>
              <a:rPr lang="zh-CN" altLang="en-US" sz="1200" dirty="0">
                <a:solidFill>
                  <a:schemeClr val="tx2"/>
                </a:solidFill>
                <a:latin typeface="微软雅黑" panose="020B0503020204020204" pitchFamily="34" charset="-122"/>
                <a:ea typeface="微软雅黑" panose="020B0503020204020204" pitchFamily="34" charset="-122"/>
              </a:rPr>
              <a:t>登录申请</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2	</a:t>
            </a:r>
            <a:r>
              <a:rPr lang="zh-CN" altLang="en-US" sz="1200" dirty="0">
                <a:solidFill>
                  <a:schemeClr val="tx2"/>
                </a:solidFill>
                <a:latin typeface="微软雅黑" panose="020B0503020204020204" pitchFamily="34" charset="-122"/>
                <a:ea typeface="微软雅黑" panose="020B0503020204020204" pitchFamily="34" charset="-122"/>
              </a:rPr>
              <a:t>登录响应</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3	</a:t>
            </a:r>
            <a:r>
              <a:rPr lang="zh-CN" altLang="en-US" sz="1200" dirty="0">
                <a:solidFill>
                  <a:schemeClr val="tx2"/>
                </a:solidFill>
                <a:latin typeface="微软雅黑" panose="020B0503020204020204" pitchFamily="34" charset="-122"/>
                <a:ea typeface="微软雅黑" panose="020B0503020204020204" pitchFamily="34" charset="-122"/>
              </a:rPr>
              <a:t>账号是否存在检查请求</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4	</a:t>
            </a:r>
            <a:r>
              <a:rPr lang="zh-CN" altLang="en-US" sz="1200" dirty="0">
                <a:solidFill>
                  <a:schemeClr val="tx2"/>
                </a:solidFill>
                <a:latin typeface="微软雅黑" panose="020B0503020204020204" pitchFamily="34" charset="-122"/>
                <a:ea typeface="微软雅黑" panose="020B0503020204020204" pitchFamily="34" charset="-122"/>
              </a:rPr>
              <a:t>账号是否存在检查响应</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5	</a:t>
            </a:r>
            <a:r>
              <a:rPr lang="zh-CN" altLang="en-US" sz="1200" dirty="0">
                <a:solidFill>
                  <a:schemeClr val="tx2"/>
                </a:solidFill>
                <a:latin typeface="微软雅黑" panose="020B0503020204020204" pitchFamily="34" charset="-122"/>
                <a:ea typeface="微软雅黑" panose="020B0503020204020204" pitchFamily="34" charset="-122"/>
              </a:rPr>
              <a:t>头像图片提交申请</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6	</a:t>
            </a:r>
            <a:r>
              <a:rPr lang="zh-CN" altLang="en-US" sz="1200" dirty="0">
                <a:solidFill>
                  <a:schemeClr val="tx2"/>
                </a:solidFill>
                <a:latin typeface="微软雅黑" panose="020B0503020204020204" pitchFamily="34" charset="-122"/>
                <a:ea typeface="微软雅黑" panose="020B0503020204020204" pitchFamily="34" charset="-122"/>
              </a:rPr>
              <a:t>头像图片提交响应</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7	</a:t>
            </a:r>
            <a:r>
              <a:rPr lang="zh-CN" altLang="en-US" sz="1200" dirty="0">
                <a:solidFill>
                  <a:schemeClr val="tx2"/>
                </a:solidFill>
                <a:latin typeface="微软雅黑" panose="020B0503020204020204" pitchFamily="34" charset="-122"/>
                <a:ea typeface="微软雅黑" panose="020B0503020204020204" pitchFamily="34" charset="-122"/>
              </a:rPr>
              <a:t>头像图片申请请求</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8	</a:t>
            </a:r>
            <a:r>
              <a:rPr lang="zh-CN" altLang="en-US" sz="1200" dirty="0">
                <a:solidFill>
                  <a:schemeClr val="tx2"/>
                </a:solidFill>
                <a:latin typeface="微软雅黑" panose="020B0503020204020204" pitchFamily="34" charset="-122"/>
                <a:ea typeface="微软雅黑" panose="020B0503020204020204" pitchFamily="34" charset="-122"/>
              </a:rPr>
              <a:t>头像图片申请响应</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9	</a:t>
            </a:r>
            <a:r>
              <a:rPr lang="zh-CN" altLang="en-US" sz="1200" dirty="0">
                <a:solidFill>
                  <a:schemeClr val="tx2"/>
                </a:solidFill>
                <a:latin typeface="微软雅黑" panose="020B0503020204020204" pitchFamily="34" charset="-122"/>
                <a:ea typeface="微软雅黑" panose="020B0503020204020204" pitchFamily="34" charset="-122"/>
              </a:rPr>
              <a:t>用户注册请求</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10	</a:t>
            </a:r>
            <a:r>
              <a:rPr lang="zh-CN" altLang="en-US" sz="1200" dirty="0">
                <a:solidFill>
                  <a:schemeClr val="tx2"/>
                </a:solidFill>
                <a:latin typeface="微软雅黑" panose="020B0503020204020204" pitchFamily="34" charset="-122"/>
                <a:ea typeface="微软雅黑" panose="020B0503020204020204" pitchFamily="34" charset="-122"/>
              </a:rPr>
              <a:t>用户注册响应</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11	</a:t>
            </a:r>
            <a:r>
              <a:rPr lang="zh-CN" altLang="en-US" sz="1200" dirty="0">
                <a:solidFill>
                  <a:schemeClr val="tx2"/>
                </a:solidFill>
                <a:latin typeface="微软雅黑" panose="020B0503020204020204" pitchFamily="34" charset="-122"/>
                <a:ea typeface="微软雅黑" panose="020B0503020204020204" pitchFamily="34" charset="-122"/>
              </a:rPr>
              <a:t>信息修改请求</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12	</a:t>
            </a:r>
            <a:r>
              <a:rPr lang="zh-CN" altLang="en-US" sz="1200" dirty="0">
                <a:solidFill>
                  <a:schemeClr val="tx2"/>
                </a:solidFill>
                <a:latin typeface="微软雅黑" panose="020B0503020204020204" pitchFamily="34" charset="-122"/>
                <a:ea typeface="微软雅黑" panose="020B0503020204020204" pitchFamily="34" charset="-122"/>
              </a:rPr>
              <a:t>信息修改响应</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13	</a:t>
            </a:r>
            <a:r>
              <a:rPr lang="zh-CN" altLang="en-US" sz="1200" dirty="0">
                <a:solidFill>
                  <a:schemeClr val="tx2"/>
                </a:solidFill>
                <a:latin typeface="微软雅黑" panose="020B0503020204020204" pitchFamily="34" charset="-122"/>
                <a:ea typeface="微软雅黑" panose="020B0503020204020204" pitchFamily="34" charset="-122"/>
              </a:rPr>
              <a:t>好友</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群状态信息</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860032" y="1275771"/>
            <a:ext cx="3168352" cy="3175934"/>
          </a:xfrm>
          <a:prstGeom prst="rect">
            <a:avLst/>
          </a:prstGeom>
          <a:noFill/>
        </p:spPr>
        <p:txBody>
          <a:bodyPr wrap="square" rtlCol="0">
            <a:spAutoFit/>
          </a:bodyPr>
          <a:lstStyle/>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14	</a:t>
            </a:r>
            <a:r>
              <a:rPr lang="zh-CN" altLang="en-US" sz="1200" dirty="0">
                <a:solidFill>
                  <a:schemeClr val="tx2"/>
                </a:solidFill>
                <a:latin typeface="微软雅黑" panose="020B0503020204020204" pitchFamily="34" charset="-122"/>
                <a:ea typeface="微软雅黑" panose="020B0503020204020204" pitchFamily="34" charset="-122"/>
              </a:rPr>
              <a:t>好友上</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离线通知</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15	</a:t>
            </a:r>
            <a:r>
              <a:rPr lang="zh-CN" altLang="en-US" sz="1200" dirty="0">
                <a:solidFill>
                  <a:schemeClr val="tx2"/>
                </a:solidFill>
                <a:latin typeface="微软雅黑" panose="020B0503020204020204" pitchFamily="34" charset="-122"/>
                <a:ea typeface="微软雅黑" panose="020B0503020204020204" pitchFamily="34" charset="-122"/>
              </a:rPr>
              <a:t>好友</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群信息申请</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16	</a:t>
            </a:r>
            <a:r>
              <a:rPr lang="zh-CN" altLang="en-US" sz="1200" dirty="0">
                <a:solidFill>
                  <a:schemeClr val="tx2"/>
                </a:solidFill>
                <a:latin typeface="微软雅黑" panose="020B0503020204020204" pitchFamily="34" charset="-122"/>
                <a:ea typeface="微软雅黑" panose="020B0503020204020204" pitchFamily="34" charset="-122"/>
              </a:rPr>
              <a:t>好友信息响应</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17	</a:t>
            </a:r>
            <a:r>
              <a:rPr lang="zh-CN" altLang="en-US" sz="1200" dirty="0">
                <a:solidFill>
                  <a:schemeClr val="tx2"/>
                </a:solidFill>
                <a:latin typeface="微软雅黑" panose="020B0503020204020204" pitchFamily="34" charset="-122"/>
                <a:ea typeface="微软雅黑" panose="020B0503020204020204" pitchFamily="34" charset="-122"/>
              </a:rPr>
              <a:t>群信息响应</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已加群</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兼群申请</a:t>
            </a:r>
            <a:r>
              <a:rPr lang="en-US" altLang="zh-CN"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18	</a:t>
            </a:r>
            <a:r>
              <a:rPr lang="zh-CN" altLang="en-US" sz="1200" dirty="0">
                <a:solidFill>
                  <a:schemeClr val="tx2"/>
                </a:solidFill>
                <a:latin typeface="微软雅黑" panose="020B0503020204020204" pitchFamily="34" charset="-122"/>
                <a:ea typeface="微软雅黑" panose="020B0503020204020204" pitchFamily="34" charset="-122"/>
              </a:rPr>
              <a:t>群成员简略信息响应</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19	</a:t>
            </a:r>
            <a:r>
              <a:rPr lang="zh-CN" altLang="en-US" sz="1200" dirty="0">
                <a:solidFill>
                  <a:schemeClr val="tx2"/>
                </a:solidFill>
                <a:latin typeface="微软雅黑" panose="020B0503020204020204" pitchFamily="34" charset="-122"/>
                <a:ea typeface="微软雅黑" panose="020B0503020204020204" pitchFamily="34" charset="-122"/>
              </a:rPr>
              <a:t>好友</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群信息更改申请</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20	</a:t>
            </a:r>
            <a:r>
              <a:rPr lang="zh-CN" altLang="en-US" sz="1200" dirty="0">
                <a:solidFill>
                  <a:schemeClr val="tx2"/>
                </a:solidFill>
                <a:latin typeface="微软雅黑" panose="020B0503020204020204" pitchFamily="34" charset="-122"/>
                <a:ea typeface="微软雅黑" panose="020B0503020204020204" pitchFamily="34" charset="-122"/>
              </a:rPr>
              <a:t>用户</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群信息申请</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21	</a:t>
            </a:r>
            <a:r>
              <a:rPr lang="zh-CN" altLang="en-US" sz="1200" dirty="0">
                <a:solidFill>
                  <a:schemeClr val="tx2"/>
                </a:solidFill>
                <a:latin typeface="微软雅黑" panose="020B0503020204020204" pitchFamily="34" charset="-122"/>
                <a:ea typeface="微软雅黑" panose="020B0503020204020204" pitchFamily="34" charset="-122"/>
              </a:rPr>
              <a:t>用户</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群信息响应</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未加群</a:t>
            </a:r>
            <a:r>
              <a:rPr lang="en-US" altLang="zh-CN"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22	</a:t>
            </a:r>
            <a:r>
              <a:rPr lang="zh-CN" altLang="en-US" sz="1200" dirty="0">
                <a:solidFill>
                  <a:schemeClr val="tx2"/>
                </a:solidFill>
                <a:latin typeface="微软雅黑" panose="020B0503020204020204" pitchFamily="34" charset="-122"/>
                <a:ea typeface="微软雅黑" panose="020B0503020204020204" pitchFamily="34" charset="-122"/>
              </a:rPr>
              <a:t>群申请响应</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23	</a:t>
            </a:r>
            <a:r>
              <a:rPr lang="zh-CN" altLang="en-US" sz="1200" dirty="0">
                <a:solidFill>
                  <a:schemeClr val="tx2"/>
                </a:solidFill>
                <a:latin typeface="微软雅黑" panose="020B0503020204020204" pitchFamily="34" charset="-122"/>
                <a:ea typeface="微软雅黑" panose="020B0503020204020204" pitchFamily="34" charset="-122"/>
              </a:rPr>
              <a:t>添加</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删除申请</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通知</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24	</a:t>
            </a:r>
            <a:r>
              <a:rPr lang="zh-CN" altLang="en-US" sz="1200" dirty="0">
                <a:solidFill>
                  <a:schemeClr val="tx2"/>
                </a:solidFill>
                <a:latin typeface="微软雅黑" panose="020B0503020204020204" pitchFamily="34" charset="-122"/>
                <a:ea typeface="微软雅黑" panose="020B0503020204020204" pitchFamily="34" charset="-122"/>
              </a:rPr>
              <a:t>添加处理</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25	</a:t>
            </a:r>
            <a:r>
              <a:rPr lang="zh-CN" altLang="en-US" sz="1200" dirty="0">
                <a:solidFill>
                  <a:schemeClr val="tx2"/>
                </a:solidFill>
                <a:latin typeface="微软雅黑" panose="020B0503020204020204" pitchFamily="34" charset="-122"/>
                <a:ea typeface="微软雅黑" panose="020B0503020204020204" pitchFamily="34" charset="-122"/>
              </a:rPr>
              <a:t>聊天消息</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25	</a:t>
            </a:r>
            <a:r>
              <a:rPr lang="zh-CN" altLang="en-US" sz="1200" dirty="0">
                <a:solidFill>
                  <a:schemeClr val="tx2"/>
                </a:solidFill>
                <a:latin typeface="微软雅黑" panose="020B0503020204020204" pitchFamily="34" charset="-122"/>
                <a:ea typeface="微软雅黑" panose="020B0503020204020204" pitchFamily="34" charset="-122"/>
              </a:rPr>
              <a:t>文件上传</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获取</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26	</a:t>
            </a:r>
            <a:r>
              <a:rPr lang="zh-CN" altLang="en-US" sz="1200" dirty="0">
                <a:solidFill>
                  <a:schemeClr val="tx2"/>
                </a:solidFill>
                <a:latin typeface="微软雅黑" panose="020B0503020204020204" pitchFamily="34" charset="-122"/>
                <a:ea typeface="微软雅黑" panose="020B0503020204020204" pitchFamily="34" charset="-122"/>
              </a:rPr>
              <a:t>文件申请</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系统设计</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83568" y="685654"/>
            <a:ext cx="7923493"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登录过程</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134804" y="1010048"/>
            <a:ext cx="6048672" cy="350591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系统设计</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39552" y="702285"/>
            <a:ext cx="7923493" cy="4340932"/>
          </a:xfrm>
          <a:prstGeom prst="rect">
            <a:avLst/>
          </a:prstGeom>
          <a:noFill/>
        </p:spPr>
        <p:txBody>
          <a:bodyPr wrap="square" rtlCol="0">
            <a:spAutoFit/>
          </a:bodyPr>
          <a:lstStyle/>
          <a:p>
            <a:pPr>
              <a:lnSpc>
                <a:spcPct val="120000"/>
              </a:lnSpc>
            </a:pPr>
            <a:r>
              <a:rPr lang="zh-CN" altLang="en-US" sz="1100" dirty="0">
                <a:solidFill>
                  <a:schemeClr val="tx2"/>
                </a:solidFill>
                <a:latin typeface="微软雅黑" panose="020B0503020204020204" pitchFamily="34" charset="-122"/>
                <a:ea typeface="微软雅黑" panose="020B0503020204020204" pitchFamily="34" charset="-122"/>
              </a:rPr>
              <a:t>消息发送过程：</a:t>
            </a: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100" dirty="0">
                <a:solidFill>
                  <a:schemeClr val="tx2"/>
                </a:solidFill>
                <a:latin typeface="微软雅黑" panose="020B0503020204020204" pitchFamily="34" charset="-122"/>
                <a:ea typeface="微软雅黑" panose="020B0503020204020204" pitchFamily="34" charset="-122"/>
              </a:rPr>
              <a:t>       </a:t>
            </a:r>
            <a:r>
              <a:rPr lang="zh-CN" altLang="en-US" sz="1100" dirty="0">
                <a:solidFill>
                  <a:schemeClr val="tx2"/>
                </a:solidFill>
                <a:latin typeface="微软雅黑" panose="020B0503020204020204" pitchFamily="34" charset="-122"/>
                <a:ea typeface="微软雅黑" panose="020B0503020204020204" pitchFamily="34" charset="-122"/>
              </a:rPr>
              <a:t>发送消息，服务器存储转发，对于好友聊天消息转发至好友登录客户端，对于群消息转发至所有群成员登录客户端，用户登录成功时集中从数据库抽取发送未读信息。</a:t>
            </a: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100" dirty="0">
                <a:solidFill>
                  <a:schemeClr val="tx2"/>
                </a:solidFill>
                <a:latin typeface="微软雅黑" panose="020B0503020204020204" pitchFamily="34" charset="-122"/>
                <a:ea typeface="微软雅黑" panose="020B0503020204020204" pitchFamily="34" charset="-122"/>
              </a:rPr>
              <a:t>注销过程：</a:t>
            </a: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100" dirty="0">
                <a:solidFill>
                  <a:schemeClr val="tx2"/>
                </a:solidFill>
                <a:latin typeface="微软雅黑" panose="020B0503020204020204" pitchFamily="34" charset="-122"/>
                <a:ea typeface="微软雅黑" panose="020B0503020204020204" pitchFamily="34" charset="-122"/>
              </a:rPr>
              <a:t>       </a:t>
            </a:r>
            <a:r>
              <a:rPr lang="zh-CN" altLang="en-US" sz="1100" dirty="0">
                <a:solidFill>
                  <a:schemeClr val="tx2"/>
                </a:solidFill>
                <a:latin typeface="微软雅黑" panose="020B0503020204020204" pitchFamily="34" charset="-122"/>
                <a:ea typeface="微软雅黑" panose="020B0503020204020204" pitchFamily="34" charset="-122"/>
              </a:rPr>
              <a:t>发送注销请求或网络故障，服务器向其所有好友发送离线状态通知，更新最近注销时间并作相应统计。</a:t>
            </a: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100" dirty="0">
                <a:solidFill>
                  <a:schemeClr val="tx2"/>
                </a:solidFill>
                <a:latin typeface="微软雅黑" panose="020B0503020204020204" pitchFamily="34" charset="-122"/>
                <a:ea typeface="微软雅黑" panose="020B0503020204020204" pitchFamily="34" charset="-122"/>
              </a:rPr>
              <a:t>添加好友</a:t>
            </a:r>
            <a:r>
              <a:rPr lang="en-US" altLang="zh-CN" sz="1100" dirty="0">
                <a:solidFill>
                  <a:schemeClr val="tx2"/>
                </a:solidFill>
                <a:latin typeface="微软雅黑" panose="020B0503020204020204" pitchFamily="34" charset="-122"/>
                <a:ea typeface="微软雅黑" panose="020B0503020204020204" pitchFamily="34" charset="-122"/>
              </a:rPr>
              <a:t>/</a:t>
            </a:r>
            <a:r>
              <a:rPr lang="zh-CN" altLang="en-US" sz="1100" dirty="0">
                <a:solidFill>
                  <a:schemeClr val="tx2"/>
                </a:solidFill>
                <a:latin typeface="微软雅黑" panose="020B0503020204020204" pitchFamily="34" charset="-122"/>
                <a:ea typeface="微软雅黑" panose="020B0503020204020204" pitchFamily="34" charset="-122"/>
              </a:rPr>
              <a:t>群，删除好友，退出群，移除群成员，解散群：</a:t>
            </a: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100" dirty="0">
                <a:solidFill>
                  <a:schemeClr val="tx2"/>
                </a:solidFill>
                <a:latin typeface="微软雅黑" panose="020B0503020204020204" pitchFamily="34" charset="-122"/>
                <a:ea typeface="微软雅黑" panose="020B0503020204020204" pitchFamily="34" charset="-122"/>
              </a:rPr>
              <a:t>       </a:t>
            </a:r>
            <a:r>
              <a:rPr lang="zh-CN" altLang="en-US" sz="1100" dirty="0">
                <a:solidFill>
                  <a:schemeClr val="tx2"/>
                </a:solidFill>
                <a:latin typeface="微软雅黑" panose="020B0503020204020204" pitchFamily="34" charset="-122"/>
                <a:ea typeface="微软雅黑" panose="020B0503020204020204" pitchFamily="34" charset="-122"/>
              </a:rPr>
              <a:t>发送相应请求，服务器进行数据库更新，申请方客户端即刻刷新显示，被申请方在线将收到相应命令提示信息并即刻刷新客户端。</a:t>
            </a: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100" dirty="0">
                <a:solidFill>
                  <a:schemeClr val="tx2"/>
                </a:solidFill>
                <a:latin typeface="微软雅黑" panose="020B0503020204020204" pitchFamily="34" charset="-122"/>
                <a:ea typeface="微软雅黑" panose="020B0503020204020204" pitchFamily="34" charset="-122"/>
              </a:rPr>
              <a:t>文件传输过程：</a:t>
            </a: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100" dirty="0">
                <a:solidFill>
                  <a:schemeClr val="tx2"/>
                </a:solidFill>
                <a:latin typeface="微软雅黑" panose="020B0503020204020204" pitchFamily="34" charset="-122"/>
                <a:ea typeface="微软雅黑" panose="020B0503020204020204" pitchFamily="34" charset="-122"/>
              </a:rPr>
              <a:t>       </a:t>
            </a:r>
            <a:r>
              <a:rPr lang="zh-CN" altLang="en-US" sz="1100" dirty="0">
                <a:solidFill>
                  <a:schemeClr val="tx2"/>
                </a:solidFill>
                <a:latin typeface="微软雅黑" panose="020B0503020204020204" pitchFamily="34" charset="-122"/>
                <a:ea typeface="微软雅黑" panose="020B0503020204020204" pitchFamily="34" charset="-122"/>
              </a:rPr>
              <a:t>文件消息存储结构：资源定位符</a:t>
            </a:r>
            <a:r>
              <a:rPr lang="en-US" altLang="zh-CN" sz="1100" dirty="0">
                <a:solidFill>
                  <a:schemeClr val="tx2"/>
                </a:solidFill>
                <a:latin typeface="微软雅黑" panose="020B0503020204020204" pitchFamily="34" charset="-122"/>
                <a:ea typeface="微软雅黑" panose="020B0503020204020204" pitchFamily="34" charset="-122"/>
              </a:rPr>
              <a:t>$$$$</a:t>
            </a:r>
            <a:r>
              <a:rPr lang="zh-CN" altLang="en-US" sz="1100" dirty="0">
                <a:solidFill>
                  <a:schemeClr val="tx2"/>
                </a:solidFill>
                <a:latin typeface="微软雅黑" panose="020B0503020204020204" pitchFamily="34" charset="-122"/>
                <a:ea typeface="微软雅黑" panose="020B0503020204020204" pitchFamily="34" charset="-122"/>
              </a:rPr>
              <a:t>文件名</a:t>
            </a:r>
            <a:r>
              <a:rPr lang="en-US" altLang="zh-CN" sz="1100" dirty="0">
                <a:solidFill>
                  <a:schemeClr val="tx2"/>
                </a:solidFill>
                <a:latin typeface="微软雅黑" panose="020B0503020204020204" pitchFamily="34" charset="-122"/>
                <a:ea typeface="微软雅黑" panose="020B0503020204020204" pitchFamily="34" charset="-122"/>
              </a:rPr>
              <a:t>$$$$</a:t>
            </a:r>
            <a:r>
              <a:rPr lang="zh-CN" altLang="en-US" sz="1100" dirty="0">
                <a:solidFill>
                  <a:schemeClr val="tx2"/>
                </a:solidFill>
                <a:latin typeface="微软雅黑" panose="020B0503020204020204" pitchFamily="34" charset="-122"/>
                <a:ea typeface="微软雅黑" panose="020B0503020204020204" pitchFamily="34" charset="-122"/>
              </a:rPr>
              <a:t>当前存储路径</a:t>
            </a: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100" dirty="0">
                <a:solidFill>
                  <a:schemeClr val="tx2"/>
                </a:solidFill>
                <a:latin typeface="微软雅黑" panose="020B0503020204020204" pitchFamily="34" charset="-122"/>
                <a:ea typeface="微软雅黑" panose="020B0503020204020204" pitchFamily="34" charset="-122"/>
              </a:rPr>
              <a:t>       </a:t>
            </a:r>
            <a:r>
              <a:rPr lang="zh-CN" altLang="en-US" sz="1100" dirty="0">
                <a:solidFill>
                  <a:schemeClr val="tx2"/>
                </a:solidFill>
                <a:latin typeface="微软雅黑" panose="020B0503020204020204" pitchFamily="34" charset="-122"/>
                <a:ea typeface="微软雅黑" panose="020B0503020204020204" pitchFamily="34" charset="-122"/>
              </a:rPr>
              <a:t>发送方选择需要发送文件，显示消息和主文件分别发送，服务器对显示消息进行存储转发，对主文件进行存储。</a:t>
            </a:r>
            <a:r>
              <a:rPr lang="en-US" altLang="zh-CN" sz="1100" dirty="0">
                <a:solidFill>
                  <a:schemeClr val="tx2"/>
                </a:solidFill>
                <a:latin typeface="微软雅黑" panose="020B0503020204020204" pitchFamily="34" charset="-122"/>
                <a:ea typeface="微软雅黑" panose="020B0503020204020204" pitchFamily="34" charset="-122"/>
              </a:rPr>
              <a:t>      </a:t>
            </a: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100" dirty="0">
                <a:solidFill>
                  <a:schemeClr val="tx2"/>
                </a:solidFill>
                <a:latin typeface="微软雅黑" panose="020B0503020204020204" pitchFamily="34" charset="-122"/>
                <a:ea typeface="微软雅黑" panose="020B0503020204020204" pitchFamily="34" charset="-122"/>
              </a:rPr>
              <a:t>       </a:t>
            </a:r>
            <a:r>
              <a:rPr lang="zh-CN" altLang="en-US" sz="1100" dirty="0">
                <a:solidFill>
                  <a:schemeClr val="tx2"/>
                </a:solidFill>
                <a:latin typeface="微软雅黑" panose="020B0503020204020204" pitchFamily="34" charset="-122"/>
                <a:ea typeface="微软雅黑" panose="020B0503020204020204" pitchFamily="34" charset="-122"/>
              </a:rPr>
              <a:t>接收方点击显示消息，向服务器发送文件获取请求，服务器向该客户端传输主文件，完成文件传输。</a:t>
            </a: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100" dirty="0">
                <a:solidFill>
                  <a:schemeClr val="tx2"/>
                </a:solidFill>
                <a:latin typeface="微软雅黑" panose="020B0503020204020204" pitchFamily="34" charset="-122"/>
                <a:ea typeface="微软雅黑" panose="020B0503020204020204" pitchFamily="34" charset="-122"/>
              </a:rPr>
              <a:t>用户头像处理</a:t>
            </a:r>
            <a:r>
              <a:rPr lang="en-US" altLang="zh-CN" sz="1100" dirty="0">
                <a:solidFill>
                  <a:schemeClr val="tx2"/>
                </a:solidFill>
                <a:latin typeface="微软雅黑" panose="020B0503020204020204" pitchFamily="34" charset="-122"/>
                <a:ea typeface="微软雅黑" panose="020B0503020204020204" pitchFamily="34" charset="-122"/>
              </a:rPr>
              <a:t>(</a:t>
            </a:r>
            <a:r>
              <a:rPr lang="en-US" altLang="zh-CN" sz="1100" dirty="0" err="1">
                <a:solidFill>
                  <a:schemeClr val="tx2"/>
                </a:solidFill>
                <a:latin typeface="微软雅黑" panose="020B0503020204020204" pitchFamily="34" charset="-122"/>
                <a:ea typeface="微软雅黑" panose="020B0503020204020204" pitchFamily="34" charset="-122"/>
              </a:rPr>
              <a:t>GetRecSyncInfo</a:t>
            </a:r>
            <a:r>
              <a:rPr lang="zh-CN" altLang="en-US" sz="1100" dirty="0">
                <a:solidFill>
                  <a:schemeClr val="tx2"/>
                </a:solidFill>
                <a:latin typeface="微软雅黑" panose="020B0503020204020204" pitchFamily="34" charset="-122"/>
                <a:ea typeface="微软雅黑" panose="020B0503020204020204" pitchFamily="34" charset="-122"/>
              </a:rPr>
              <a:t>类</a:t>
            </a:r>
            <a:r>
              <a:rPr lang="en-US" altLang="zh-CN" sz="1100" dirty="0">
                <a:solidFill>
                  <a:schemeClr val="tx2"/>
                </a:solidFill>
                <a:latin typeface="微软雅黑" panose="020B0503020204020204" pitchFamily="34" charset="-122"/>
                <a:ea typeface="微软雅黑" panose="020B0503020204020204" pitchFamily="34" charset="-122"/>
              </a:rPr>
              <a:t>)</a:t>
            </a:r>
            <a:r>
              <a:rPr lang="zh-CN" altLang="en-US" sz="1100" dirty="0">
                <a:solidFill>
                  <a:schemeClr val="tx2"/>
                </a:solidFill>
                <a:latin typeface="微软雅黑" panose="020B0503020204020204" pitchFamily="34" charset="-122"/>
                <a:ea typeface="微软雅黑" panose="020B0503020204020204" pitchFamily="34" charset="-122"/>
              </a:rPr>
              <a:t>：</a:t>
            </a:r>
            <a:endParaRPr lang="zh-CN" altLang="en-US"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100" dirty="0">
                <a:solidFill>
                  <a:schemeClr val="tx2"/>
                </a:solidFill>
                <a:latin typeface="微软雅黑" panose="020B0503020204020204" pitchFamily="34" charset="-122"/>
                <a:ea typeface="微软雅黑" panose="020B0503020204020204" pitchFamily="34" charset="-122"/>
              </a:rPr>
              <a:t>       1.</a:t>
            </a:r>
            <a:r>
              <a:rPr lang="zh-CN" altLang="en-US" sz="1100" dirty="0">
                <a:solidFill>
                  <a:schemeClr val="tx2"/>
                </a:solidFill>
                <a:latin typeface="微软雅黑" panose="020B0503020204020204" pitchFamily="34" charset="-122"/>
                <a:ea typeface="微软雅黑" panose="020B0503020204020204" pitchFamily="34" charset="-122"/>
              </a:rPr>
              <a:t>传入参数：账号，显示控件，彩色</a:t>
            </a:r>
            <a:r>
              <a:rPr lang="en-US" altLang="zh-CN" sz="1100" dirty="0">
                <a:solidFill>
                  <a:schemeClr val="tx2"/>
                </a:solidFill>
                <a:latin typeface="微软雅黑" panose="020B0503020204020204" pitchFamily="34" charset="-122"/>
                <a:ea typeface="微软雅黑" panose="020B0503020204020204" pitchFamily="34" charset="-122"/>
              </a:rPr>
              <a:t>/</a:t>
            </a:r>
            <a:r>
              <a:rPr lang="zh-CN" altLang="en-US" sz="1100" dirty="0">
                <a:solidFill>
                  <a:schemeClr val="tx2"/>
                </a:solidFill>
                <a:latin typeface="微软雅黑" panose="020B0503020204020204" pitchFamily="34" charset="-122"/>
                <a:ea typeface="微软雅黑" panose="020B0503020204020204" pitchFamily="34" charset="-122"/>
              </a:rPr>
              <a:t>黑白选；</a:t>
            </a:r>
            <a:endParaRPr lang="zh-CN" altLang="en-US"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100" dirty="0">
                <a:solidFill>
                  <a:schemeClr val="tx2"/>
                </a:solidFill>
                <a:latin typeface="微软雅黑" panose="020B0503020204020204" pitchFamily="34" charset="-122"/>
                <a:ea typeface="微软雅黑" panose="020B0503020204020204" pitchFamily="34" charset="-122"/>
              </a:rPr>
              <a:t>       2.</a:t>
            </a:r>
            <a:r>
              <a:rPr lang="zh-CN" altLang="en-US" sz="1100" dirty="0">
                <a:solidFill>
                  <a:schemeClr val="tx2"/>
                </a:solidFill>
                <a:latin typeface="微软雅黑" panose="020B0503020204020204" pitchFamily="34" charset="-122"/>
                <a:ea typeface="微软雅黑" panose="020B0503020204020204" pitchFamily="34" charset="-122"/>
              </a:rPr>
              <a:t>本地缓存文件夹查找用户头像缓存图片，找到设置该头像并返回；</a:t>
            </a:r>
            <a:endParaRPr lang="en-US" altLang="zh-CN"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100" dirty="0">
                <a:solidFill>
                  <a:schemeClr val="tx2"/>
                </a:solidFill>
                <a:latin typeface="微软雅黑" panose="020B0503020204020204" pitchFamily="34" charset="-122"/>
                <a:ea typeface="微软雅黑" panose="020B0503020204020204" pitchFamily="34" charset="-122"/>
              </a:rPr>
              <a:t>       3.</a:t>
            </a:r>
            <a:r>
              <a:rPr lang="zh-CN" altLang="en-US" sz="1100" dirty="0">
                <a:solidFill>
                  <a:schemeClr val="tx2"/>
                </a:solidFill>
                <a:latin typeface="微软雅黑" panose="020B0503020204020204" pitchFamily="34" charset="-122"/>
                <a:ea typeface="微软雅黑" panose="020B0503020204020204" pitchFamily="34" charset="-122"/>
              </a:rPr>
              <a:t>未找到后台线程向服务器请求获取头像，并设置默认头像并返回；</a:t>
            </a:r>
            <a:endParaRPr lang="zh-CN" altLang="en-US" sz="11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100" dirty="0">
                <a:solidFill>
                  <a:schemeClr val="tx2"/>
                </a:solidFill>
                <a:latin typeface="微软雅黑" panose="020B0503020204020204" pitchFamily="34" charset="-122"/>
                <a:ea typeface="微软雅黑" panose="020B0503020204020204" pitchFamily="34" charset="-122"/>
              </a:rPr>
              <a:t>       4.</a:t>
            </a:r>
            <a:r>
              <a:rPr lang="zh-CN" altLang="en-US" sz="1100" dirty="0">
                <a:solidFill>
                  <a:schemeClr val="tx2"/>
                </a:solidFill>
                <a:latin typeface="微软雅黑" panose="020B0503020204020204" pitchFamily="34" charset="-122"/>
                <a:ea typeface="微软雅黑" panose="020B0503020204020204" pitchFamily="34" charset="-122"/>
              </a:rPr>
              <a:t>后台线程每</a:t>
            </a:r>
            <a:r>
              <a:rPr lang="en-US" altLang="zh-CN" sz="1100" dirty="0">
                <a:solidFill>
                  <a:schemeClr val="tx2"/>
                </a:solidFill>
                <a:latin typeface="微软雅黑" panose="020B0503020204020204" pitchFamily="34" charset="-122"/>
                <a:ea typeface="微软雅黑" panose="020B0503020204020204" pitchFamily="34" charset="-122"/>
              </a:rPr>
              <a:t>2</a:t>
            </a:r>
            <a:r>
              <a:rPr lang="zh-CN" altLang="en-US" sz="1100" dirty="0">
                <a:solidFill>
                  <a:schemeClr val="tx2"/>
                </a:solidFill>
                <a:latin typeface="微软雅黑" panose="020B0503020204020204" pitchFamily="34" charset="-122"/>
                <a:ea typeface="微软雅黑" panose="020B0503020204020204" pitchFamily="34" charset="-122"/>
              </a:rPr>
              <a:t>秒执行</a:t>
            </a:r>
            <a:r>
              <a:rPr lang="en-US" altLang="zh-CN" sz="1100" dirty="0">
                <a:solidFill>
                  <a:schemeClr val="tx2"/>
                </a:solidFill>
                <a:latin typeface="微软雅黑" panose="020B0503020204020204" pitchFamily="34" charset="-122"/>
                <a:ea typeface="微软雅黑" panose="020B0503020204020204" pitchFamily="34" charset="-122"/>
              </a:rPr>
              <a:t>1</a:t>
            </a:r>
            <a:r>
              <a:rPr lang="zh-CN" altLang="en-US" sz="1100" dirty="0">
                <a:solidFill>
                  <a:schemeClr val="tx2"/>
                </a:solidFill>
                <a:latin typeface="微软雅黑" panose="020B0503020204020204" pitchFamily="34" charset="-122"/>
                <a:ea typeface="微软雅黑" panose="020B0503020204020204" pitchFamily="34" charset="-122"/>
              </a:rPr>
              <a:t>次</a:t>
            </a:r>
            <a:r>
              <a:rPr lang="en-US" altLang="zh-CN" sz="1100" dirty="0">
                <a:solidFill>
                  <a:schemeClr val="tx2"/>
                </a:solidFill>
                <a:latin typeface="微软雅黑" panose="020B0503020204020204" pitchFamily="34" charset="-122"/>
                <a:ea typeface="微软雅黑" panose="020B0503020204020204" pitchFamily="34" charset="-122"/>
              </a:rPr>
              <a:t>(</a:t>
            </a:r>
            <a:r>
              <a:rPr lang="zh-CN" altLang="en-US" sz="1100" dirty="0">
                <a:solidFill>
                  <a:schemeClr val="tx2"/>
                </a:solidFill>
                <a:latin typeface="微软雅黑" panose="020B0503020204020204" pitchFamily="34" charset="-122"/>
                <a:ea typeface="微软雅黑" panose="020B0503020204020204" pitchFamily="34" charset="-122"/>
              </a:rPr>
              <a:t>最大</a:t>
            </a:r>
            <a:r>
              <a:rPr lang="en-US" altLang="zh-CN" sz="1100" dirty="0">
                <a:solidFill>
                  <a:schemeClr val="tx2"/>
                </a:solidFill>
                <a:latin typeface="微软雅黑" panose="020B0503020204020204" pitchFamily="34" charset="-122"/>
                <a:ea typeface="微软雅黑" panose="020B0503020204020204" pitchFamily="34" charset="-122"/>
              </a:rPr>
              <a:t>10</a:t>
            </a:r>
            <a:r>
              <a:rPr lang="zh-CN" altLang="en-US" sz="1100" dirty="0">
                <a:solidFill>
                  <a:schemeClr val="tx2"/>
                </a:solidFill>
                <a:latin typeface="微软雅黑" panose="020B0503020204020204" pitchFamily="34" charset="-122"/>
                <a:ea typeface="微软雅黑" panose="020B0503020204020204" pitchFamily="34" charset="-122"/>
              </a:rPr>
              <a:t>次</a:t>
            </a:r>
            <a:r>
              <a:rPr lang="en-US" altLang="zh-CN" sz="1100" dirty="0">
                <a:solidFill>
                  <a:schemeClr val="tx2"/>
                </a:solidFill>
                <a:latin typeface="微软雅黑" panose="020B0503020204020204" pitchFamily="34" charset="-122"/>
                <a:ea typeface="微软雅黑" panose="020B0503020204020204" pitchFamily="34" charset="-122"/>
              </a:rPr>
              <a:t>), </a:t>
            </a:r>
            <a:r>
              <a:rPr lang="zh-CN" altLang="en-US" sz="1100" dirty="0">
                <a:solidFill>
                  <a:schemeClr val="tx2"/>
                </a:solidFill>
                <a:latin typeface="微软雅黑" panose="020B0503020204020204" pitchFamily="34" charset="-122"/>
                <a:ea typeface="微软雅黑" panose="020B0503020204020204" pitchFamily="34" charset="-122"/>
              </a:rPr>
              <a:t>直至失败或获得并设置正确头像；</a:t>
            </a:r>
            <a:endParaRPr lang="en-US" altLang="zh-CN" sz="11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r="23335"/>
          <a:stretch>
            <a:fillRect/>
          </a:stretch>
        </p:blipFill>
        <p:spPr>
          <a:xfrm>
            <a:off x="1" y="0"/>
            <a:ext cx="9144000" cy="5143500"/>
          </a:xfrm>
          <a:prstGeom prst="rect">
            <a:avLst/>
          </a:prstGeom>
        </p:spPr>
      </p:pic>
      <p:sp>
        <p:nvSpPr>
          <p:cNvPr id="6" name="矩形 5"/>
          <p:cNvSpPr/>
          <p:nvPr/>
        </p:nvSpPr>
        <p:spPr bwMode="auto">
          <a:xfrm>
            <a:off x="15416" y="0"/>
            <a:ext cx="9144000" cy="5143500"/>
          </a:xfrm>
          <a:prstGeom prst="rect">
            <a:avLst/>
          </a:prstGeom>
          <a:solidFill>
            <a:srgbClr val="0070C0">
              <a:alpha val="20000"/>
            </a:srgbClr>
          </a:solidFill>
          <a:ln w="15875">
            <a:noFill/>
          </a:ln>
          <a:effectLst/>
        </p:spPr>
        <p:txBody>
          <a:bodyPr vert="horz" wrap="square" lIns="91440" tIns="45720" rIns="91440" bIns="45720" numCol="1" rtlCol="0" anchor="t" anchorCtr="0" compatLnSpc="1"/>
          <a:lstStyle/>
          <a:p>
            <a:pPr algn="ctr"/>
            <a:endParaRPr lang="zh-CN" altLang="en-US" sz="1400"/>
          </a:p>
        </p:txBody>
      </p:sp>
      <p:sp>
        <p:nvSpPr>
          <p:cNvPr id="21" name="TextBox 76"/>
          <p:cNvSpPr txBox="1"/>
          <p:nvPr/>
        </p:nvSpPr>
        <p:spPr>
          <a:xfrm>
            <a:off x="3761521" y="1782366"/>
            <a:ext cx="1620957" cy="584775"/>
          </a:xfrm>
          <a:prstGeom prst="rect">
            <a:avLst/>
          </a:prstGeom>
          <a:noFill/>
          <a:effectLst/>
        </p:spPr>
        <p:txBody>
          <a:bodyPr wrap="none" rtlCol="0">
            <a:spAutoFit/>
          </a:bodyPr>
          <a:lstStyle/>
          <a:p>
            <a:pPr algn="ctr"/>
            <a:r>
              <a:rPr lang="en-US" altLang="zh-CN" sz="3200" dirty="0">
                <a:solidFill>
                  <a:schemeClr val="bg2"/>
                </a:solidFill>
                <a:latin typeface="幼圆" panose="02010509060101010101" pitchFamily="49" charset="-122"/>
                <a:ea typeface="幼圆" panose="02010509060101010101" pitchFamily="49" charset="-122"/>
              </a:rPr>
              <a:t>PART 04</a:t>
            </a:r>
            <a:endParaRPr lang="zh-CN" altLang="en-US" sz="3200" dirty="0">
              <a:solidFill>
                <a:schemeClr val="bg2"/>
              </a:solidFill>
              <a:latin typeface="幼圆" panose="02010509060101010101" pitchFamily="49" charset="-122"/>
              <a:ea typeface="幼圆" panose="02010509060101010101" pitchFamily="49" charset="-122"/>
            </a:endParaRPr>
          </a:p>
        </p:txBody>
      </p:sp>
      <p:sp>
        <p:nvSpPr>
          <p:cNvPr id="32" name="TextBox 76"/>
          <p:cNvSpPr txBox="1"/>
          <p:nvPr/>
        </p:nvSpPr>
        <p:spPr>
          <a:xfrm>
            <a:off x="2061375" y="2419023"/>
            <a:ext cx="5021250" cy="584775"/>
          </a:xfrm>
          <a:prstGeom prst="rect">
            <a:avLst/>
          </a:prstGeom>
          <a:noFill/>
          <a:effectLst/>
        </p:spPr>
        <p:txBody>
          <a:bodyPr wrap="square" rtlCol="0">
            <a:spAutoFit/>
          </a:bodyPr>
          <a:lstStyle/>
          <a:p>
            <a:pPr algn="ctr"/>
            <a:r>
              <a:rPr lang="zh-CN" altLang="en-US" sz="3200" b="1" dirty="0">
                <a:solidFill>
                  <a:schemeClr val="bg2"/>
                </a:solidFill>
                <a:latin typeface="幼圆" panose="02010509060101010101" pitchFamily="49" charset="-122"/>
                <a:ea typeface="幼圆" panose="02010509060101010101" pitchFamily="49" charset="-122"/>
              </a:rPr>
              <a:t>系统功能</a:t>
            </a:r>
            <a:endParaRPr lang="zh-CN" altLang="en-US" sz="3200" b="1" dirty="0">
              <a:solidFill>
                <a:schemeClr val="bg2"/>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1000" fill="hold"/>
                                        <p:tgtEl>
                                          <p:spTgt spid="32"/>
                                        </p:tgtEl>
                                        <p:attrNameLst>
                                          <p:attrName>ppt_w</p:attrName>
                                        </p:attrNameLst>
                                      </p:cBhvr>
                                      <p:tavLst>
                                        <p:tav tm="0">
                                          <p:val>
                                            <p:strVal val="#ppt_w+.3"/>
                                          </p:val>
                                        </p:tav>
                                        <p:tav tm="100000">
                                          <p:val>
                                            <p:strVal val="#ppt_w"/>
                                          </p:val>
                                        </p:tav>
                                      </p:tavLst>
                                    </p:anim>
                                    <p:anim calcmode="lin" valueType="num">
                                      <p:cBhvr>
                                        <p:cTn id="14" dur="1000" fill="hold"/>
                                        <p:tgtEl>
                                          <p:spTgt spid="32"/>
                                        </p:tgtEl>
                                        <p:attrNameLst>
                                          <p:attrName>ppt_h</p:attrName>
                                        </p:attrNameLst>
                                      </p:cBhvr>
                                      <p:tavLst>
                                        <p:tav tm="0">
                                          <p:val>
                                            <p:strVal val="#ppt_h"/>
                                          </p:val>
                                        </p:tav>
                                        <p:tav tm="100000">
                                          <p:val>
                                            <p:strVal val="#ppt_h"/>
                                          </p:val>
                                        </p:tav>
                                      </p:tavLst>
                                    </p:anim>
                                    <p:animEffect transition="in" filter="fade">
                                      <p:cBhvr>
                                        <p:cTn id="15"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托盘</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355976" y="2910327"/>
            <a:ext cx="1638442" cy="1245599"/>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514" y="3415334"/>
            <a:ext cx="717156" cy="717156"/>
          </a:xfrm>
          <a:prstGeom prst="rect">
            <a:avLst/>
          </a:prstGeom>
        </p:spPr>
      </p:pic>
      <p:pic>
        <p:nvPicPr>
          <p:cNvPr id="5" name="图片 4"/>
          <p:cNvPicPr>
            <a:picLocks noChangeAspect="1"/>
          </p:cNvPicPr>
          <p:nvPr/>
        </p:nvPicPr>
        <p:blipFill>
          <a:blip r:embed="rId3"/>
          <a:stretch>
            <a:fillRect/>
          </a:stretch>
        </p:blipFill>
        <p:spPr>
          <a:xfrm>
            <a:off x="4355976" y="1707654"/>
            <a:ext cx="1638442" cy="986898"/>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2514" y="1974927"/>
            <a:ext cx="719625" cy="719625"/>
          </a:xfrm>
          <a:prstGeom prst="rect">
            <a:avLst/>
          </a:prstGeom>
        </p:spPr>
      </p:pic>
      <p:pic>
        <p:nvPicPr>
          <p:cNvPr id="8" name="图片 7"/>
          <p:cNvPicPr>
            <a:picLocks noChangeAspect="1"/>
          </p:cNvPicPr>
          <p:nvPr/>
        </p:nvPicPr>
        <p:blipFill>
          <a:blip r:embed="rId5"/>
          <a:stretch>
            <a:fillRect/>
          </a:stretch>
        </p:blipFill>
        <p:spPr>
          <a:xfrm>
            <a:off x="2534848" y="1784410"/>
            <a:ext cx="1638442" cy="190517"/>
          </a:xfrm>
          <a:prstGeom prst="rect">
            <a:avLst/>
          </a:prstGeom>
        </p:spPr>
      </p:pic>
      <p:pic>
        <p:nvPicPr>
          <p:cNvPr id="9" name="图片 8"/>
          <p:cNvPicPr>
            <a:picLocks noChangeAspect="1"/>
          </p:cNvPicPr>
          <p:nvPr/>
        </p:nvPicPr>
        <p:blipFill>
          <a:blip r:embed="rId6"/>
          <a:stretch>
            <a:fillRect/>
          </a:stretch>
        </p:blipFill>
        <p:spPr>
          <a:xfrm>
            <a:off x="2534848" y="3224966"/>
            <a:ext cx="502964" cy="190517"/>
          </a:xfrm>
          <a:prstGeom prst="rect">
            <a:avLst/>
          </a:prstGeom>
        </p:spPr>
      </p:pic>
      <p:sp>
        <p:nvSpPr>
          <p:cNvPr id="16" name="文本框 15"/>
          <p:cNvSpPr txBox="1"/>
          <p:nvPr/>
        </p:nvSpPr>
        <p:spPr>
          <a:xfrm>
            <a:off x="1758675" y="1252705"/>
            <a:ext cx="1071736"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在线状态</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758675" y="2929969"/>
            <a:ext cx="1071736"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离线状态</a:t>
            </a:r>
            <a:endParaRPr lang="en-US" altLang="zh-CN" sz="1200" dirty="0">
              <a:solidFill>
                <a:schemeClr val="tx2"/>
              </a:solidFill>
              <a:latin typeface="微软雅黑" panose="020B0503020204020204" pitchFamily="34" charset="-122"/>
              <a:ea typeface="微软雅黑" panose="020B0503020204020204" pitchFamily="34" charset="-122"/>
            </a:endParaRPr>
          </a:p>
        </p:txBody>
      </p:sp>
      <p:cxnSp>
        <p:nvCxnSpPr>
          <p:cNvPr id="19" name="直接箭头连接符 18"/>
          <p:cNvCxnSpPr/>
          <p:nvPr/>
        </p:nvCxnSpPr>
        <p:spPr>
          <a:xfrm>
            <a:off x="5682443" y="4011910"/>
            <a:ext cx="1193813" cy="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0" name="直接箭头连接符 19"/>
          <p:cNvCxnSpPr/>
          <p:nvPr/>
        </p:nvCxnSpPr>
        <p:spPr>
          <a:xfrm>
            <a:off x="5682443" y="2571750"/>
            <a:ext cx="1193813" cy="144016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1" name="直接箭头连接符 20"/>
          <p:cNvCxnSpPr/>
          <p:nvPr/>
        </p:nvCxnSpPr>
        <p:spPr>
          <a:xfrm>
            <a:off x="5682443" y="2283718"/>
            <a:ext cx="1265821" cy="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2" name="直接箭头连接符 21"/>
          <p:cNvCxnSpPr/>
          <p:nvPr/>
        </p:nvCxnSpPr>
        <p:spPr>
          <a:xfrm flipV="1">
            <a:off x="5682443" y="2283718"/>
            <a:ext cx="1265821" cy="144016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
        <p:nvSpPr>
          <p:cNvPr id="30" name="文本框 29"/>
          <p:cNvSpPr txBox="1"/>
          <p:nvPr/>
        </p:nvSpPr>
        <p:spPr>
          <a:xfrm>
            <a:off x="7052387" y="2136145"/>
            <a:ext cx="1071736"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登录成功后，由主界面返回登录界面</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7052387" y="3864337"/>
            <a:ext cx="1071736"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退出客户端</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登录</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148752" y="1066400"/>
            <a:ext cx="2736304"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帮助 连接设置 最小化 关闭 </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148752" y="1712309"/>
            <a:ext cx="1071736"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用户头像</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119743" y="2398465"/>
            <a:ext cx="1368151"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账号 找回密码</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112766" y="2646842"/>
            <a:ext cx="1368150"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密码 注册账号</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119743" y="2863089"/>
            <a:ext cx="1503784"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自动登录 记住密码</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91680" y="1066400"/>
            <a:ext cx="3240361" cy="2858105"/>
          </a:xfrm>
          <a:prstGeom prst="rect">
            <a:avLst/>
          </a:prstGeom>
        </p:spPr>
      </p:pic>
      <p:sp>
        <p:nvSpPr>
          <p:cNvPr id="13" name="文本框 12"/>
          <p:cNvSpPr txBox="1"/>
          <p:nvPr/>
        </p:nvSpPr>
        <p:spPr>
          <a:xfrm>
            <a:off x="5148751" y="3180140"/>
            <a:ext cx="1503784"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登录</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148751" y="3574803"/>
            <a:ext cx="1771191"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人脸识别登录 邮箱登录</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979712" y="4071229"/>
            <a:ext cx="5472608" cy="5167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登录结果：成功，已登录，密码错误，账户不存在，账户锁定，其他错误；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（一天内输入密码错误</a:t>
            </a:r>
            <a:r>
              <a:rPr lang="en-US" altLang="zh-CN" sz="1200" dirty="0">
                <a:solidFill>
                  <a:schemeClr val="tx2"/>
                </a:solidFill>
                <a:latin typeface="微软雅黑" panose="020B0503020204020204" pitchFamily="34" charset="-122"/>
                <a:ea typeface="微软雅黑" panose="020B0503020204020204" pitchFamily="34" charset="-122"/>
              </a:rPr>
              <a:t>3</a:t>
            </a:r>
            <a:r>
              <a:rPr lang="zh-CN" altLang="en-US" sz="1200" dirty="0">
                <a:solidFill>
                  <a:schemeClr val="tx2"/>
                </a:solidFill>
                <a:latin typeface="微软雅黑" panose="020B0503020204020204" pitchFamily="34" charset="-122"/>
                <a:ea typeface="微软雅黑" panose="020B0503020204020204" pitchFamily="34" charset="-122"/>
              </a:rPr>
              <a:t>次锁定账户，可通过修改密码解除锁定）</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登录</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437386" y="2689780"/>
            <a:ext cx="3096344"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连接设置：设置服务器</a:t>
            </a:r>
            <a:r>
              <a:rPr lang="en-US" altLang="zh-CN" sz="1200" dirty="0">
                <a:solidFill>
                  <a:schemeClr val="tx2"/>
                </a:solidFill>
                <a:latin typeface="微软雅黑" panose="020B0503020204020204" pitchFamily="34" charset="-122"/>
                <a:ea typeface="微软雅黑" panose="020B0503020204020204" pitchFamily="34" charset="-122"/>
              </a:rPr>
              <a:t>IP</a:t>
            </a:r>
            <a:r>
              <a:rPr lang="zh-CN" altLang="en-US" sz="1200" dirty="0">
                <a:solidFill>
                  <a:schemeClr val="tx2"/>
                </a:solidFill>
                <a:latin typeface="微软雅黑" panose="020B0503020204020204" pitchFamily="34" charset="-122"/>
                <a:ea typeface="微软雅黑" panose="020B0503020204020204" pitchFamily="34" charset="-122"/>
              </a:rPr>
              <a:t>和端口号</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84990" y="2976698"/>
            <a:ext cx="1994846" cy="1516700"/>
          </a:xfrm>
          <a:prstGeom prst="rect">
            <a:avLst/>
          </a:prstGeom>
        </p:spPr>
      </p:pic>
      <p:pic>
        <p:nvPicPr>
          <p:cNvPr id="3" name="图片 2"/>
          <p:cNvPicPr>
            <a:picLocks noChangeAspect="1"/>
          </p:cNvPicPr>
          <p:nvPr/>
        </p:nvPicPr>
        <p:blipFill>
          <a:blip r:embed="rId2"/>
          <a:stretch>
            <a:fillRect/>
          </a:stretch>
        </p:blipFill>
        <p:spPr>
          <a:xfrm>
            <a:off x="659327" y="1195162"/>
            <a:ext cx="1782711" cy="3073894"/>
          </a:xfrm>
          <a:prstGeom prst="rect">
            <a:avLst/>
          </a:prstGeom>
        </p:spPr>
      </p:pic>
      <p:pic>
        <p:nvPicPr>
          <p:cNvPr id="5" name="图片 4"/>
          <p:cNvPicPr>
            <a:picLocks noChangeAspect="1"/>
          </p:cNvPicPr>
          <p:nvPr/>
        </p:nvPicPr>
        <p:blipFill>
          <a:blip r:embed="rId3"/>
          <a:stretch>
            <a:fillRect/>
          </a:stretch>
        </p:blipFill>
        <p:spPr>
          <a:xfrm>
            <a:off x="7112432" y="3774112"/>
            <a:ext cx="1896605" cy="1247082"/>
          </a:xfrm>
          <a:prstGeom prst="rect">
            <a:avLst/>
          </a:prstGeom>
        </p:spPr>
      </p:pic>
      <p:sp>
        <p:nvSpPr>
          <p:cNvPr id="12" name="文本框 11"/>
          <p:cNvSpPr txBox="1"/>
          <p:nvPr/>
        </p:nvSpPr>
        <p:spPr>
          <a:xfrm>
            <a:off x="593766" y="900017"/>
            <a:ext cx="2736304"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最近登录：按登录时间倒序</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2698788" y="1221059"/>
            <a:ext cx="1997984" cy="1417238"/>
          </a:xfrm>
          <a:prstGeom prst="rect">
            <a:avLst/>
          </a:prstGeom>
        </p:spPr>
      </p:pic>
      <p:cxnSp>
        <p:nvCxnSpPr>
          <p:cNvPr id="9" name="直接箭头连接符 8"/>
          <p:cNvCxnSpPr/>
          <p:nvPr/>
        </p:nvCxnSpPr>
        <p:spPr>
          <a:xfrm>
            <a:off x="2061041" y="2196137"/>
            <a:ext cx="623949" cy="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
        <p:nvSpPr>
          <p:cNvPr id="17" name="文本框 16"/>
          <p:cNvSpPr txBox="1"/>
          <p:nvPr/>
        </p:nvSpPr>
        <p:spPr>
          <a:xfrm>
            <a:off x="4716248" y="1323425"/>
            <a:ext cx="3096344"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是：删除该账号此列表显示所有本地缓存</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否：仅删除该账号此列表显示</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取消：取消本次操作</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243187" y="2204063"/>
            <a:ext cx="2736304"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人脸识别登录：</a:t>
            </a:r>
            <a:r>
              <a:rPr lang="en-US" altLang="zh-CN" sz="1200" dirty="0">
                <a:solidFill>
                  <a:schemeClr val="tx2"/>
                </a:solidFill>
                <a:latin typeface="微软雅黑" panose="020B0503020204020204" pitchFamily="34" charset="-122"/>
                <a:ea typeface="微软雅黑" panose="020B0503020204020204" pitchFamily="34" charset="-122"/>
              </a:rPr>
              <a:t>10s</a:t>
            </a:r>
            <a:r>
              <a:rPr lang="zh-CN" altLang="en-US" sz="1200" dirty="0">
                <a:solidFill>
                  <a:schemeClr val="tx2"/>
                </a:solidFill>
                <a:latin typeface="微软雅黑" panose="020B0503020204020204" pitchFamily="34" charset="-122"/>
                <a:ea typeface="微软雅黑" panose="020B0503020204020204" pitchFamily="34" charset="-122"/>
              </a:rPr>
              <a:t>限制</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0973" y="2506263"/>
            <a:ext cx="1782711" cy="1290928"/>
          </a:xfrm>
          <a:prstGeom prst="rect">
            <a:avLst/>
          </a:prstGeom>
        </p:spPr>
      </p:pic>
      <p:sp>
        <p:nvSpPr>
          <p:cNvPr id="21" name="文本框 20"/>
          <p:cNvSpPr txBox="1"/>
          <p:nvPr/>
        </p:nvSpPr>
        <p:spPr>
          <a:xfrm>
            <a:off x="7092280" y="3471912"/>
            <a:ext cx="2736304"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邮箱登录：发送</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找回密码</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131840" y="1491630"/>
            <a:ext cx="3240360" cy="5167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需进行邮箱或人脸验证，账号不可输入，未进行任何安全绑定时需要管理员操作</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84478" y="1203598"/>
            <a:ext cx="2154880" cy="1981293"/>
          </a:xfrm>
          <a:prstGeom prst="rect">
            <a:avLst/>
          </a:prstGeom>
        </p:spPr>
      </p:pic>
      <p:pic>
        <p:nvPicPr>
          <p:cNvPr id="3" name="图片 2"/>
          <p:cNvPicPr>
            <a:picLocks noChangeAspect="1"/>
          </p:cNvPicPr>
          <p:nvPr/>
        </p:nvPicPr>
        <p:blipFill>
          <a:blip r:embed="rId2"/>
          <a:stretch>
            <a:fillRect/>
          </a:stretch>
        </p:blipFill>
        <p:spPr>
          <a:xfrm>
            <a:off x="3701629" y="2758417"/>
            <a:ext cx="2403015" cy="1704538"/>
          </a:xfrm>
          <a:prstGeom prst="rect">
            <a:avLst/>
          </a:prstGeom>
        </p:spPr>
      </p:pic>
      <p:sp>
        <p:nvSpPr>
          <p:cNvPr id="9" name="文本框 8"/>
          <p:cNvSpPr txBox="1"/>
          <p:nvPr/>
        </p:nvSpPr>
        <p:spPr>
          <a:xfrm>
            <a:off x="6156176" y="3093941"/>
            <a:ext cx="2736304" cy="5167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两次输入密码需一致并满足</a:t>
            </a:r>
            <a:r>
              <a:rPr lang="en-US" altLang="zh-CN" sz="1200" dirty="0">
                <a:solidFill>
                  <a:schemeClr val="tx2"/>
                </a:solidFill>
                <a:latin typeface="微软雅黑" panose="020B0503020204020204" pitchFamily="34" charset="-122"/>
                <a:ea typeface="微软雅黑" panose="020B0503020204020204" pitchFamily="34" charset="-122"/>
              </a:rPr>
              <a:t>6-20</a:t>
            </a:r>
            <a:r>
              <a:rPr lang="zh-CN" altLang="en-US" sz="1200" dirty="0">
                <a:solidFill>
                  <a:schemeClr val="tx2"/>
                </a:solidFill>
                <a:latin typeface="微软雅黑" panose="020B0503020204020204" pitchFamily="34" charset="-122"/>
                <a:ea typeface="微软雅黑" panose="020B0503020204020204" pitchFamily="34" charset="-122"/>
              </a:rPr>
              <a:t>位字母或数字</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注册</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022016" y="1145545"/>
            <a:ext cx="3312368"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头像可选择</a:t>
            </a:r>
            <a:r>
              <a:rPr lang="en-US" altLang="zh-CN" sz="1200" dirty="0">
                <a:solidFill>
                  <a:schemeClr val="tx2"/>
                </a:solidFill>
                <a:latin typeface="微软雅黑" panose="020B0503020204020204" pitchFamily="34" charset="-122"/>
                <a:ea typeface="微软雅黑" panose="020B0503020204020204" pitchFamily="34" charset="-122"/>
              </a:rPr>
              <a:t>PNG/JPG</a:t>
            </a:r>
            <a:r>
              <a:rPr lang="zh-CN" altLang="en-US" sz="1200" dirty="0">
                <a:solidFill>
                  <a:schemeClr val="tx2"/>
                </a:solidFill>
                <a:latin typeface="微软雅黑" panose="020B0503020204020204" pitchFamily="34" charset="-122"/>
                <a:ea typeface="微软雅黑" panose="020B0503020204020204" pitchFamily="34" charset="-122"/>
              </a:rPr>
              <a:t>格式；</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密码为</a:t>
            </a:r>
            <a:r>
              <a:rPr lang="en-US" altLang="zh-CN" sz="1200" dirty="0">
                <a:solidFill>
                  <a:schemeClr val="tx2"/>
                </a:solidFill>
                <a:latin typeface="微软雅黑" panose="020B0503020204020204" pitchFamily="34" charset="-122"/>
                <a:ea typeface="微软雅黑" panose="020B0503020204020204" pitchFamily="34" charset="-122"/>
              </a:rPr>
              <a:t>6-20</a:t>
            </a:r>
            <a:r>
              <a:rPr lang="zh-CN" altLang="en-US" sz="1200" dirty="0">
                <a:solidFill>
                  <a:schemeClr val="tx2"/>
                </a:solidFill>
                <a:latin typeface="微软雅黑" panose="020B0503020204020204" pitchFamily="34" charset="-122"/>
                <a:ea typeface="微软雅黑" panose="020B0503020204020204" pitchFamily="34" charset="-122"/>
              </a:rPr>
              <a:t>位字母或数字；</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签名可为空且不超过</a:t>
            </a:r>
            <a:r>
              <a:rPr lang="en-US" altLang="zh-CN" sz="1200" dirty="0">
                <a:solidFill>
                  <a:schemeClr val="tx2"/>
                </a:solidFill>
                <a:latin typeface="微软雅黑" panose="020B0503020204020204" pitchFamily="34" charset="-122"/>
                <a:ea typeface="微软雅黑" panose="020B0503020204020204" pitchFamily="34" charset="-122"/>
              </a:rPr>
              <a:t>50</a:t>
            </a:r>
            <a:r>
              <a:rPr lang="zh-CN" altLang="en-US" sz="1200" dirty="0">
                <a:solidFill>
                  <a:schemeClr val="tx2"/>
                </a:solidFill>
                <a:latin typeface="微软雅黑" panose="020B0503020204020204" pitchFamily="34" charset="-122"/>
                <a:ea typeface="微软雅黑" panose="020B0503020204020204" pitchFamily="34" charset="-122"/>
              </a:rPr>
              <a:t>字符</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11560" y="1131590"/>
            <a:ext cx="2410456" cy="2259453"/>
          </a:xfrm>
          <a:prstGeom prst="rect">
            <a:avLst/>
          </a:prstGeom>
        </p:spPr>
      </p:pic>
      <p:pic>
        <p:nvPicPr>
          <p:cNvPr id="3" name="图片 2"/>
          <p:cNvPicPr>
            <a:picLocks noChangeAspect="1"/>
          </p:cNvPicPr>
          <p:nvPr/>
        </p:nvPicPr>
        <p:blipFill>
          <a:blip r:embed="rId2"/>
          <a:stretch>
            <a:fillRect/>
          </a:stretch>
        </p:blipFill>
        <p:spPr>
          <a:xfrm>
            <a:off x="5004048" y="2258505"/>
            <a:ext cx="2974904" cy="22454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r="23335"/>
          <a:stretch>
            <a:fillRect/>
          </a:stretch>
        </p:blipFill>
        <p:spPr>
          <a:xfrm>
            <a:off x="1" y="0"/>
            <a:ext cx="9144000" cy="5143500"/>
          </a:xfrm>
          <a:prstGeom prst="rect">
            <a:avLst/>
          </a:prstGeom>
        </p:spPr>
      </p:pic>
      <p:sp>
        <p:nvSpPr>
          <p:cNvPr id="6" name="矩形 5"/>
          <p:cNvSpPr/>
          <p:nvPr/>
        </p:nvSpPr>
        <p:spPr bwMode="auto">
          <a:xfrm>
            <a:off x="15416" y="20538"/>
            <a:ext cx="9144000" cy="5143500"/>
          </a:xfrm>
          <a:prstGeom prst="rect">
            <a:avLst/>
          </a:prstGeom>
          <a:solidFill>
            <a:srgbClr val="0070C0">
              <a:alpha val="20000"/>
            </a:srgbClr>
          </a:solidFill>
          <a:ln w="15875">
            <a:noFill/>
          </a:ln>
          <a:effectLst/>
        </p:spPr>
        <p:txBody>
          <a:bodyPr vert="horz" wrap="square" lIns="91440" tIns="45720" rIns="91440" bIns="45720" numCol="1" rtlCol="0" anchor="t" anchorCtr="0" compatLnSpc="1"/>
          <a:lstStyle/>
          <a:p>
            <a:pPr algn="ctr"/>
            <a:endParaRPr lang="zh-CN" altLang="en-US" dirty="0"/>
          </a:p>
        </p:txBody>
      </p:sp>
      <p:grpSp>
        <p:nvGrpSpPr>
          <p:cNvPr id="5" name="组合 4"/>
          <p:cNvGrpSpPr/>
          <p:nvPr/>
        </p:nvGrpSpPr>
        <p:grpSpPr>
          <a:xfrm>
            <a:off x="462083" y="2067695"/>
            <a:ext cx="1382165" cy="1368150"/>
            <a:chOff x="1080980" y="2067695"/>
            <a:chExt cx="1382165" cy="1368150"/>
          </a:xfrm>
        </p:grpSpPr>
        <p:sp>
          <p:nvSpPr>
            <p:cNvPr id="24" name="Text Placeholder 2"/>
            <p:cNvSpPr txBox="1"/>
            <p:nvPr/>
          </p:nvSpPr>
          <p:spPr>
            <a:xfrm>
              <a:off x="1080980" y="3200937"/>
              <a:ext cx="1382165" cy="234908"/>
            </a:xfrm>
            <a:prstGeom prst="rect">
              <a:avLst/>
            </a:prstGeom>
            <a:noFill/>
            <a:effectLst/>
          </p:spPr>
          <p:txBody>
            <a:bodyPr vert="horz" lIns="0" tIns="34290" rIns="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800" dirty="0">
                  <a:solidFill>
                    <a:schemeClr val="bg2"/>
                  </a:solidFill>
                  <a:latin typeface="微软雅黑" panose="020B0503020204020204" pitchFamily="34" charset="-122"/>
                  <a:ea typeface="微软雅黑" panose="020B0503020204020204" pitchFamily="34" charset="-122"/>
                </a:rPr>
                <a:t>开发工具</a:t>
              </a:r>
              <a:endParaRPr lang="en-GB" sz="1800" dirty="0">
                <a:solidFill>
                  <a:schemeClr val="bg2"/>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410342" y="2067695"/>
              <a:ext cx="723440" cy="723440"/>
              <a:chOff x="1410342" y="2067695"/>
              <a:chExt cx="723440" cy="723440"/>
            </a:xfrm>
          </p:grpSpPr>
          <p:sp>
            <p:nvSpPr>
              <p:cNvPr id="10" name="Shape 697"/>
              <p:cNvSpPr/>
              <p:nvPr/>
            </p:nvSpPr>
            <p:spPr>
              <a:xfrm>
                <a:off x="1410342" y="2067695"/>
                <a:ext cx="723440" cy="723440"/>
              </a:xfrm>
              <a:prstGeom prst="diamond">
                <a:avLst/>
              </a:prstGeom>
              <a:solidFill>
                <a:schemeClr val="bg2"/>
              </a:solidFill>
              <a:ln w="12700" cap="flat">
                <a:noFill/>
                <a:miter lim="400000"/>
              </a:ln>
              <a:effectLst/>
            </p:spPr>
            <p:txBody>
              <a:bodyPr wrap="square" lIns="38100" tIns="38100" rIns="38100" bIns="38100" numCol="1" anchor="ctr">
                <a:noAutofit/>
              </a:bodyPr>
              <a:lstStyle/>
              <a:p>
                <a:pPr>
                  <a:defRPr sz="3200">
                    <a:solidFill>
                      <a:srgbClr val="FFFFFF"/>
                    </a:solidFill>
                    <a:latin typeface="+mn-lt"/>
                    <a:ea typeface="+mn-ea"/>
                    <a:cs typeface="+mn-cs"/>
                    <a:sym typeface="Helvetica Light"/>
                  </a:defRPr>
                </a:pPr>
                <a:endParaRPr sz="2400" kern="0" dirty="0">
                  <a:solidFill>
                    <a:schemeClr val="accent1"/>
                  </a:solidFill>
                  <a:latin typeface="微软雅黑" panose="020B0503020204020204" pitchFamily="34" charset="-122"/>
                  <a:ea typeface="微软雅黑" panose="020B0503020204020204" pitchFamily="34" charset="-122"/>
                  <a:sym typeface="Helvetica Light"/>
                </a:endParaRPr>
              </a:p>
            </p:txBody>
          </p:sp>
          <p:sp>
            <p:nvSpPr>
              <p:cNvPr id="56" name="Text Placeholder 2"/>
              <p:cNvSpPr txBox="1"/>
              <p:nvPr/>
            </p:nvSpPr>
            <p:spPr>
              <a:xfrm>
                <a:off x="1513579" y="2166621"/>
                <a:ext cx="516966" cy="525589"/>
              </a:xfrm>
              <a:prstGeom prst="rect">
                <a:avLst/>
              </a:prstGeom>
              <a:noFill/>
              <a:effectLst/>
            </p:spPr>
            <p:txBody>
              <a:bodyPr vert="horz" lIns="0" tIns="34290" rIns="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800" dirty="0">
                    <a:latin typeface="微软雅黑" panose="020B0503020204020204" pitchFamily="34" charset="-122"/>
                    <a:ea typeface="微软雅黑" panose="020B0503020204020204" pitchFamily="34" charset="-122"/>
                  </a:rPr>
                  <a:t>1</a:t>
                </a:r>
                <a:endParaRPr lang="en-GB" sz="2800" dirty="0">
                  <a:latin typeface="微软雅黑" panose="020B0503020204020204" pitchFamily="34" charset="-122"/>
                  <a:ea typeface="微软雅黑" panose="020B0503020204020204" pitchFamily="34" charset="-122"/>
                </a:endParaRPr>
              </a:p>
            </p:txBody>
          </p:sp>
        </p:grpSp>
      </p:grpSp>
      <p:sp>
        <p:nvSpPr>
          <p:cNvPr id="60" name="TextBox 76"/>
          <p:cNvSpPr txBox="1"/>
          <p:nvPr/>
        </p:nvSpPr>
        <p:spPr>
          <a:xfrm>
            <a:off x="2864972" y="483518"/>
            <a:ext cx="3414057" cy="923073"/>
          </a:xfrm>
          <a:prstGeom prst="rect">
            <a:avLst/>
          </a:prstGeom>
          <a:noFill/>
        </p:spPr>
        <p:txBody>
          <a:bodyPr wrap="square" rtlCol="0">
            <a:spAutoFit/>
          </a:bodyPr>
          <a:lstStyle/>
          <a:p>
            <a:pPr algn="ctr"/>
            <a:r>
              <a:rPr lang="zh-CN" altLang="en-US" sz="2700" b="1" dirty="0">
                <a:solidFill>
                  <a:schemeClr val="bg2"/>
                </a:solidFill>
                <a:latin typeface="幼圆" panose="02010509060101010101" pitchFamily="49" charset="-122"/>
                <a:ea typeface="幼圆" panose="02010509060101010101" pitchFamily="49" charset="-122"/>
              </a:rPr>
              <a:t>目录</a:t>
            </a:r>
            <a:endParaRPr lang="en-US" altLang="zh-CN" sz="2700" b="1" dirty="0">
              <a:solidFill>
                <a:schemeClr val="bg2"/>
              </a:solidFill>
              <a:latin typeface="幼圆" panose="02010509060101010101" pitchFamily="49" charset="-122"/>
              <a:ea typeface="幼圆" panose="02010509060101010101" pitchFamily="49" charset="-122"/>
            </a:endParaRPr>
          </a:p>
          <a:p>
            <a:pPr algn="ctr"/>
            <a:r>
              <a:rPr lang="en-US" altLang="zh-CN" sz="2700" dirty="0">
                <a:solidFill>
                  <a:schemeClr val="bg2"/>
                </a:solidFill>
                <a:latin typeface="幼圆" panose="02010509060101010101" pitchFamily="49" charset="-122"/>
                <a:ea typeface="幼圆" panose="02010509060101010101" pitchFamily="49" charset="-122"/>
              </a:rPr>
              <a:t>contents</a:t>
            </a:r>
            <a:endParaRPr lang="zh-CN" altLang="en-US" sz="2700" dirty="0">
              <a:solidFill>
                <a:schemeClr val="bg2"/>
              </a:solidFill>
              <a:latin typeface="幼圆" panose="02010509060101010101" pitchFamily="49" charset="-122"/>
              <a:ea typeface="幼圆" panose="02010509060101010101" pitchFamily="49" charset="-122"/>
            </a:endParaRPr>
          </a:p>
        </p:txBody>
      </p:sp>
      <p:grpSp>
        <p:nvGrpSpPr>
          <p:cNvPr id="49" name="组合 48"/>
          <p:cNvGrpSpPr/>
          <p:nvPr/>
        </p:nvGrpSpPr>
        <p:grpSpPr>
          <a:xfrm>
            <a:off x="2114908" y="2067695"/>
            <a:ext cx="1382165" cy="1368150"/>
            <a:chOff x="1080980" y="2067695"/>
            <a:chExt cx="1382165" cy="1368150"/>
          </a:xfrm>
        </p:grpSpPr>
        <p:sp>
          <p:nvSpPr>
            <p:cNvPr id="50" name="Text Placeholder 2"/>
            <p:cNvSpPr txBox="1"/>
            <p:nvPr/>
          </p:nvSpPr>
          <p:spPr>
            <a:xfrm>
              <a:off x="1080980" y="3200937"/>
              <a:ext cx="1382165" cy="234908"/>
            </a:xfrm>
            <a:prstGeom prst="rect">
              <a:avLst/>
            </a:prstGeom>
            <a:noFill/>
            <a:effectLst/>
          </p:spPr>
          <p:txBody>
            <a:bodyPr vert="horz" lIns="0" tIns="34290" rIns="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800" dirty="0">
                  <a:solidFill>
                    <a:schemeClr val="bg2"/>
                  </a:solidFill>
                  <a:latin typeface="微软雅黑" panose="020B0503020204020204" pitchFamily="34" charset="-122"/>
                  <a:ea typeface="微软雅黑" panose="020B0503020204020204" pitchFamily="34" charset="-122"/>
                </a:rPr>
                <a:t>数据库设计</a:t>
              </a:r>
              <a:endParaRPr lang="en-GB" sz="1800" dirty="0">
                <a:solidFill>
                  <a:schemeClr val="bg2"/>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410342" y="2067695"/>
              <a:ext cx="723440" cy="723440"/>
              <a:chOff x="1410342" y="2067695"/>
              <a:chExt cx="723440" cy="723440"/>
            </a:xfrm>
          </p:grpSpPr>
          <p:sp>
            <p:nvSpPr>
              <p:cNvPr id="52" name="Shape 697"/>
              <p:cNvSpPr/>
              <p:nvPr/>
            </p:nvSpPr>
            <p:spPr>
              <a:xfrm>
                <a:off x="1410342" y="2067695"/>
                <a:ext cx="723440" cy="723440"/>
              </a:xfrm>
              <a:prstGeom prst="diamond">
                <a:avLst/>
              </a:prstGeom>
              <a:solidFill>
                <a:schemeClr val="bg2"/>
              </a:solidFill>
              <a:ln w="12700" cap="flat">
                <a:noFill/>
                <a:miter lim="400000"/>
              </a:ln>
              <a:effectLst/>
            </p:spPr>
            <p:txBody>
              <a:bodyPr wrap="square" lIns="38100" tIns="38100" rIns="38100" bIns="38100" numCol="1" anchor="ctr">
                <a:noAutofit/>
              </a:bodyPr>
              <a:lstStyle/>
              <a:p>
                <a:pPr>
                  <a:defRPr sz="3200">
                    <a:solidFill>
                      <a:srgbClr val="FFFFFF"/>
                    </a:solidFill>
                    <a:latin typeface="+mn-lt"/>
                    <a:ea typeface="+mn-ea"/>
                    <a:cs typeface="+mn-cs"/>
                    <a:sym typeface="Helvetica Light"/>
                  </a:defRPr>
                </a:pPr>
                <a:endParaRPr sz="2400" kern="0" dirty="0">
                  <a:solidFill>
                    <a:schemeClr val="accent1"/>
                  </a:solidFill>
                  <a:latin typeface="微软雅黑" panose="020B0503020204020204" pitchFamily="34" charset="-122"/>
                  <a:ea typeface="微软雅黑" panose="020B0503020204020204" pitchFamily="34" charset="-122"/>
                  <a:sym typeface="Helvetica Light"/>
                </a:endParaRPr>
              </a:p>
            </p:txBody>
          </p:sp>
          <p:sp>
            <p:nvSpPr>
              <p:cNvPr id="53" name="Text Placeholder 2"/>
              <p:cNvSpPr txBox="1"/>
              <p:nvPr/>
            </p:nvSpPr>
            <p:spPr>
              <a:xfrm>
                <a:off x="1513579" y="2166621"/>
                <a:ext cx="516966" cy="525589"/>
              </a:xfrm>
              <a:prstGeom prst="rect">
                <a:avLst/>
              </a:prstGeom>
              <a:noFill/>
              <a:effectLst/>
            </p:spPr>
            <p:txBody>
              <a:bodyPr vert="horz" lIns="0" tIns="34290" rIns="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latin typeface="微软雅黑" panose="020B0503020204020204" pitchFamily="34" charset="-122"/>
                    <a:ea typeface="微软雅黑" panose="020B0503020204020204" pitchFamily="34" charset="-122"/>
                  </a:rPr>
                  <a:t>2</a:t>
                </a:r>
                <a:endParaRPr lang="en-GB" sz="2800" dirty="0">
                  <a:latin typeface="微软雅黑" panose="020B0503020204020204" pitchFamily="34" charset="-122"/>
                  <a:ea typeface="微软雅黑" panose="020B0503020204020204" pitchFamily="34" charset="-122"/>
                </a:endParaRPr>
              </a:p>
            </p:txBody>
          </p:sp>
        </p:grpSp>
      </p:grpSp>
      <p:grpSp>
        <p:nvGrpSpPr>
          <p:cNvPr id="54" name="组合 53"/>
          <p:cNvGrpSpPr/>
          <p:nvPr/>
        </p:nvGrpSpPr>
        <p:grpSpPr>
          <a:xfrm>
            <a:off x="3896333" y="2107060"/>
            <a:ext cx="1382165" cy="1368150"/>
            <a:chOff x="1080980" y="2067695"/>
            <a:chExt cx="1382165" cy="1368150"/>
          </a:xfrm>
        </p:grpSpPr>
        <p:sp>
          <p:nvSpPr>
            <p:cNvPr id="55" name="Text Placeholder 2"/>
            <p:cNvSpPr txBox="1"/>
            <p:nvPr/>
          </p:nvSpPr>
          <p:spPr>
            <a:xfrm>
              <a:off x="1080980" y="3200937"/>
              <a:ext cx="1382165" cy="234908"/>
            </a:xfrm>
            <a:prstGeom prst="rect">
              <a:avLst/>
            </a:prstGeom>
            <a:noFill/>
            <a:effectLst/>
          </p:spPr>
          <p:txBody>
            <a:bodyPr vert="horz" lIns="0" tIns="34290" rIns="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800" dirty="0">
                  <a:solidFill>
                    <a:schemeClr val="bg2"/>
                  </a:solidFill>
                  <a:latin typeface="微软雅黑" panose="020B0503020204020204" pitchFamily="34" charset="-122"/>
                  <a:ea typeface="微软雅黑" panose="020B0503020204020204" pitchFamily="34" charset="-122"/>
                </a:rPr>
                <a:t>系统设计</a:t>
              </a:r>
              <a:endParaRPr lang="en-GB" sz="1800" dirty="0">
                <a:solidFill>
                  <a:schemeClr val="bg2"/>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410342" y="2067695"/>
              <a:ext cx="723440" cy="723440"/>
              <a:chOff x="1410342" y="2067695"/>
              <a:chExt cx="723440" cy="723440"/>
            </a:xfrm>
          </p:grpSpPr>
          <p:sp>
            <p:nvSpPr>
              <p:cNvPr id="62" name="Shape 697"/>
              <p:cNvSpPr/>
              <p:nvPr/>
            </p:nvSpPr>
            <p:spPr>
              <a:xfrm>
                <a:off x="1410342" y="2067695"/>
                <a:ext cx="723440" cy="723440"/>
              </a:xfrm>
              <a:prstGeom prst="diamond">
                <a:avLst/>
              </a:prstGeom>
              <a:solidFill>
                <a:schemeClr val="bg2"/>
              </a:solidFill>
              <a:ln w="12700" cap="flat">
                <a:noFill/>
                <a:miter lim="400000"/>
              </a:ln>
              <a:effectLst/>
            </p:spPr>
            <p:txBody>
              <a:bodyPr wrap="square" lIns="38100" tIns="38100" rIns="38100" bIns="38100" numCol="1" anchor="ctr">
                <a:noAutofit/>
              </a:bodyPr>
              <a:lstStyle/>
              <a:p>
                <a:pPr>
                  <a:defRPr sz="3200">
                    <a:solidFill>
                      <a:srgbClr val="FFFFFF"/>
                    </a:solidFill>
                    <a:latin typeface="+mn-lt"/>
                    <a:ea typeface="+mn-ea"/>
                    <a:cs typeface="+mn-cs"/>
                    <a:sym typeface="Helvetica Light"/>
                  </a:defRPr>
                </a:pPr>
                <a:endParaRPr sz="2400" kern="0" dirty="0">
                  <a:solidFill>
                    <a:schemeClr val="accent1"/>
                  </a:solidFill>
                  <a:latin typeface="微软雅黑" panose="020B0503020204020204" pitchFamily="34" charset="-122"/>
                  <a:ea typeface="微软雅黑" panose="020B0503020204020204" pitchFamily="34" charset="-122"/>
                  <a:sym typeface="Helvetica Light"/>
                </a:endParaRPr>
              </a:p>
            </p:txBody>
          </p:sp>
          <p:sp>
            <p:nvSpPr>
              <p:cNvPr id="63" name="Text Placeholder 2"/>
              <p:cNvSpPr txBox="1"/>
              <p:nvPr/>
            </p:nvSpPr>
            <p:spPr>
              <a:xfrm>
                <a:off x="1513579" y="2166621"/>
                <a:ext cx="516966" cy="525589"/>
              </a:xfrm>
              <a:prstGeom prst="rect">
                <a:avLst/>
              </a:prstGeom>
              <a:noFill/>
              <a:effectLst/>
            </p:spPr>
            <p:txBody>
              <a:bodyPr vert="horz" lIns="0" tIns="34290" rIns="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latin typeface="微软雅黑" panose="020B0503020204020204" pitchFamily="34" charset="-122"/>
                    <a:ea typeface="微软雅黑" panose="020B0503020204020204" pitchFamily="34" charset="-122"/>
                  </a:rPr>
                  <a:t>3</a:t>
                </a:r>
                <a:endParaRPr lang="en-GB" sz="2800" dirty="0">
                  <a:latin typeface="微软雅黑" panose="020B0503020204020204" pitchFamily="34" charset="-122"/>
                  <a:ea typeface="微软雅黑" panose="020B0503020204020204" pitchFamily="34" charset="-122"/>
                </a:endParaRPr>
              </a:p>
            </p:txBody>
          </p:sp>
        </p:grpSp>
      </p:grpSp>
      <p:grpSp>
        <p:nvGrpSpPr>
          <p:cNvPr id="64" name="组合 63"/>
          <p:cNvGrpSpPr/>
          <p:nvPr/>
        </p:nvGrpSpPr>
        <p:grpSpPr>
          <a:xfrm>
            <a:off x="5710115" y="2107059"/>
            <a:ext cx="1382165" cy="1368150"/>
            <a:chOff x="1080980" y="2067695"/>
            <a:chExt cx="1382165" cy="1368150"/>
          </a:xfrm>
        </p:grpSpPr>
        <p:sp>
          <p:nvSpPr>
            <p:cNvPr id="65" name="Text Placeholder 2"/>
            <p:cNvSpPr txBox="1"/>
            <p:nvPr/>
          </p:nvSpPr>
          <p:spPr>
            <a:xfrm>
              <a:off x="1080980" y="3200937"/>
              <a:ext cx="1382165" cy="234908"/>
            </a:xfrm>
            <a:prstGeom prst="rect">
              <a:avLst/>
            </a:prstGeom>
            <a:noFill/>
            <a:effectLst/>
          </p:spPr>
          <p:txBody>
            <a:bodyPr vert="horz" lIns="0" tIns="34290" rIns="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800" dirty="0">
                  <a:solidFill>
                    <a:schemeClr val="bg2"/>
                  </a:solidFill>
                  <a:latin typeface="微软雅黑" panose="020B0503020204020204" pitchFamily="34" charset="-122"/>
                  <a:ea typeface="微软雅黑" panose="020B0503020204020204" pitchFamily="34" charset="-122"/>
                </a:rPr>
                <a:t>系统功能</a:t>
              </a:r>
              <a:endParaRPr lang="en-GB" sz="1800" dirty="0">
                <a:solidFill>
                  <a:schemeClr val="bg2"/>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1410342" y="2067695"/>
              <a:ext cx="723440" cy="723440"/>
              <a:chOff x="1410342" y="2067695"/>
              <a:chExt cx="723440" cy="723440"/>
            </a:xfrm>
          </p:grpSpPr>
          <p:sp>
            <p:nvSpPr>
              <p:cNvPr id="67" name="Shape 697"/>
              <p:cNvSpPr/>
              <p:nvPr/>
            </p:nvSpPr>
            <p:spPr>
              <a:xfrm>
                <a:off x="1410342" y="2067695"/>
                <a:ext cx="723440" cy="723440"/>
              </a:xfrm>
              <a:prstGeom prst="diamond">
                <a:avLst/>
              </a:prstGeom>
              <a:solidFill>
                <a:schemeClr val="bg2"/>
              </a:solidFill>
              <a:ln w="12700" cap="flat">
                <a:noFill/>
                <a:miter lim="400000"/>
              </a:ln>
              <a:effectLst/>
            </p:spPr>
            <p:txBody>
              <a:bodyPr wrap="square" lIns="38100" tIns="38100" rIns="38100" bIns="38100" numCol="1" anchor="ctr">
                <a:noAutofit/>
              </a:bodyPr>
              <a:lstStyle/>
              <a:p>
                <a:pPr>
                  <a:defRPr sz="3200">
                    <a:solidFill>
                      <a:srgbClr val="FFFFFF"/>
                    </a:solidFill>
                    <a:latin typeface="+mn-lt"/>
                    <a:ea typeface="+mn-ea"/>
                    <a:cs typeface="+mn-cs"/>
                    <a:sym typeface="Helvetica Light"/>
                  </a:defRPr>
                </a:pPr>
                <a:endParaRPr sz="2400" kern="0" dirty="0">
                  <a:solidFill>
                    <a:schemeClr val="accent1"/>
                  </a:solidFill>
                  <a:latin typeface="微软雅黑" panose="020B0503020204020204" pitchFamily="34" charset="-122"/>
                  <a:ea typeface="微软雅黑" panose="020B0503020204020204" pitchFamily="34" charset="-122"/>
                  <a:sym typeface="Helvetica Light"/>
                </a:endParaRPr>
              </a:p>
            </p:txBody>
          </p:sp>
          <p:sp>
            <p:nvSpPr>
              <p:cNvPr id="68" name="Text Placeholder 2"/>
              <p:cNvSpPr txBox="1"/>
              <p:nvPr/>
            </p:nvSpPr>
            <p:spPr>
              <a:xfrm>
                <a:off x="1513579" y="2166621"/>
                <a:ext cx="516966" cy="525589"/>
              </a:xfrm>
              <a:prstGeom prst="rect">
                <a:avLst/>
              </a:prstGeom>
              <a:noFill/>
              <a:effectLst/>
            </p:spPr>
            <p:txBody>
              <a:bodyPr vert="horz" lIns="0" tIns="34290" rIns="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latin typeface="微软雅黑" panose="020B0503020204020204" pitchFamily="34" charset="-122"/>
                    <a:ea typeface="微软雅黑" panose="020B0503020204020204" pitchFamily="34" charset="-122"/>
                  </a:rPr>
                  <a:t>4</a:t>
                </a:r>
                <a:endParaRPr lang="en-GB" sz="2800" dirty="0">
                  <a:latin typeface="微软雅黑" panose="020B0503020204020204" pitchFamily="34" charset="-122"/>
                  <a:ea typeface="微软雅黑" panose="020B0503020204020204" pitchFamily="34" charset="-122"/>
                </a:endParaRPr>
              </a:p>
            </p:txBody>
          </p:sp>
        </p:grpSp>
      </p:grpSp>
      <p:grpSp>
        <p:nvGrpSpPr>
          <p:cNvPr id="69" name="组合 68"/>
          <p:cNvGrpSpPr/>
          <p:nvPr/>
        </p:nvGrpSpPr>
        <p:grpSpPr>
          <a:xfrm>
            <a:off x="7452320" y="2107059"/>
            <a:ext cx="1382165" cy="1368150"/>
            <a:chOff x="1080980" y="2067695"/>
            <a:chExt cx="1382165" cy="1368150"/>
          </a:xfrm>
        </p:grpSpPr>
        <p:sp>
          <p:nvSpPr>
            <p:cNvPr id="70" name="Text Placeholder 2"/>
            <p:cNvSpPr txBox="1"/>
            <p:nvPr/>
          </p:nvSpPr>
          <p:spPr>
            <a:xfrm>
              <a:off x="1080980" y="3200937"/>
              <a:ext cx="1382165" cy="234908"/>
            </a:xfrm>
            <a:prstGeom prst="rect">
              <a:avLst/>
            </a:prstGeom>
            <a:noFill/>
            <a:effectLst/>
          </p:spPr>
          <p:txBody>
            <a:bodyPr vert="horz" lIns="0" tIns="34290" rIns="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800" dirty="0">
                  <a:solidFill>
                    <a:schemeClr val="bg2"/>
                  </a:solidFill>
                  <a:latin typeface="微软雅黑" panose="020B0503020204020204" pitchFamily="34" charset="-122"/>
                  <a:ea typeface="微软雅黑" panose="020B0503020204020204" pitchFamily="34" charset="-122"/>
                </a:rPr>
                <a:t>系统特色</a:t>
              </a:r>
              <a:endParaRPr lang="en-GB" sz="1800" dirty="0">
                <a:solidFill>
                  <a:schemeClr val="bg2"/>
                </a:solidFill>
                <a:latin typeface="微软雅黑" panose="020B0503020204020204" pitchFamily="34" charset="-122"/>
                <a:ea typeface="微软雅黑" panose="020B0503020204020204" pitchFamily="34" charset="-122"/>
              </a:endParaRPr>
            </a:p>
          </p:txBody>
        </p:sp>
        <p:grpSp>
          <p:nvGrpSpPr>
            <p:cNvPr id="71" name="组合 70"/>
            <p:cNvGrpSpPr/>
            <p:nvPr/>
          </p:nvGrpSpPr>
          <p:grpSpPr>
            <a:xfrm>
              <a:off x="1410342" y="2067695"/>
              <a:ext cx="723440" cy="723440"/>
              <a:chOff x="1410342" y="2067695"/>
              <a:chExt cx="723440" cy="723440"/>
            </a:xfrm>
          </p:grpSpPr>
          <p:sp>
            <p:nvSpPr>
              <p:cNvPr id="72" name="Shape 697"/>
              <p:cNvSpPr/>
              <p:nvPr/>
            </p:nvSpPr>
            <p:spPr>
              <a:xfrm>
                <a:off x="1410342" y="2067695"/>
                <a:ext cx="723440" cy="723440"/>
              </a:xfrm>
              <a:prstGeom prst="diamond">
                <a:avLst/>
              </a:prstGeom>
              <a:solidFill>
                <a:schemeClr val="bg2"/>
              </a:solidFill>
              <a:ln w="12700" cap="flat">
                <a:noFill/>
                <a:miter lim="400000"/>
              </a:ln>
              <a:effectLst/>
            </p:spPr>
            <p:txBody>
              <a:bodyPr wrap="square" lIns="38100" tIns="38100" rIns="38100" bIns="38100" numCol="1" anchor="ctr">
                <a:noAutofit/>
              </a:bodyPr>
              <a:lstStyle/>
              <a:p>
                <a:pPr>
                  <a:defRPr sz="3200">
                    <a:solidFill>
                      <a:srgbClr val="FFFFFF"/>
                    </a:solidFill>
                    <a:latin typeface="+mn-lt"/>
                    <a:ea typeface="+mn-ea"/>
                    <a:cs typeface="+mn-cs"/>
                    <a:sym typeface="Helvetica Light"/>
                  </a:defRPr>
                </a:pPr>
                <a:endParaRPr sz="2400" kern="0" dirty="0">
                  <a:solidFill>
                    <a:schemeClr val="accent1"/>
                  </a:solidFill>
                  <a:latin typeface="微软雅黑" panose="020B0503020204020204" pitchFamily="34" charset="-122"/>
                  <a:ea typeface="微软雅黑" panose="020B0503020204020204" pitchFamily="34" charset="-122"/>
                  <a:sym typeface="Helvetica Light"/>
                </a:endParaRPr>
              </a:p>
            </p:txBody>
          </p:sp>
          <p:sp>
            <p:nvSpPr>
              <p:cNvPr id="73" name="Text Placeholder 2"/>
              <p:cNvSpPr txBox="1"/>
              <p:nvPr/>
            </p:nvSpPr>
            <p:spPr>
              <a:xfrm>
                <a:off x="1513579" y="2166621"/>
                <a:ext cx="516966" cy="525589"/>
              </a:xfrm>
              <a:prstGeom prst="rect">
                <a:avLst/>
              </a:prstGeom>
              <a:noFill/>
              <a:effectLst/>
            </p:spPr>
            <p:txBody>
              <a:bodyPr vert="horz" lIns="0" tIns="34290" rIns="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baseline="0">
                    <a:solidFill>
                      <a:schemeClr val="accent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latin typeface="微软雅黑" panose="020B0503020204020204" pitchFamily="34" charset="-122"/>
                    <a:ea typeface="微软雅黑" panose="020B0503020204020204" pitchFamily="34" charset="-122"/>
                  </a:rPr>
                  <a:t>5</a:t>
                </a:r>
                <a:endParaRPr lang="en-GB" sz="2800" dirty="0">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14:presetBounceEnd="20000">
                                      <p:stCondLst>
                                        <p:cond delay="0"/>
                                      </p:stCondLst>
                                      <p:iterate type="lt">
                                        <p:tmPct val="10000"/>
                                      </p:iterate>
                                      <p:childTnLst>
                                        <p:set>
                                          <p:cBhvr>
                                            <p:cTn id="6" dur="1" fill="hold">
                                              <p:stCondLst>
                                                <p:cond delay="0"/>
                                              </p:stCondLst>
                                            </p:cTn>
                                            <p:tgtEl>
                                              <p:spTgt spid="60"/>
                                            </p:tgtEl>
                                            <p:attrNameLst>
                                              <p:attrName>style.visibility</p:attrName>
                                            </p:attrNameLst>
                                          </p:cBhvr>
                                          <p:to>
                                            <p:strVal val="visible"/>
                                          </p:to>
                                        </p:set>
                                        <p:anim calcmode="lin" valueType="num" p14:bounceEnd="20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iterate type="lt">
                                        <p:tmPct val="10000"/>
                                      </p:iterate>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主界面</a:t>
            </a:r>
            <a:endParaRPr lang="en-US" altLang="zh-CN" sz="1600" b="1" dirty="0">
              <a:solidFill>
                <a:schemeClr val="tx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852471" y="1785556"/>
            <a:ext cx="1488281"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选择关闭按钮功能</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55955" y="1340991"/>
            <a:ext cx="1967394" cy="1710291"/>
          </a:xfrm>
          <a:prstGeom prst="rect">
            <a:avLst/>
          </a:prstGeom>
        </p:spPr>
      </p:pic>
      <p:pic>
        <p:nvPicPr>
          <p:cNvPr id="4" name="图片 3"/>
          <p:cNvPicPr>
            <a:picLocks noChangeAspect="1"/>
          </p:cNvPicPr>
          <p:nvPr/>
        </p:nvPicPr>
        <p:blipFill>
          <a:blip r:embed="rId2"/>
          <a:stretch>
            <a:fillRect/>
          </a:stretch>
        </p:blipFill>
        <p:spPr>
          <a:xfrm>
            <a:off x="827584" y="3805837"/>
            <a:ext cx="1224136" cy="1061352"/>
          </a:xfrm>
          <a:prstGeom prst="rect">
            <a:avLst/>
          </a:prstGeom>
        </p:spPr>
      </p:pic>
      <p:pic>
        <p:nvPicPr>
          <p:cNvPr id="5" name="图片 4"/>
          <p:cNvPicPr>
            <a:picLocks noChangeAspect="1"/>
          </p:cNvPicPr>
          <p:nvPr/>
        </p:nvPicPr>
        <p:blipFill>
          <a:blip r:embed="rId3"/>
          <a:stretch>
            <a:fillRect/>
          </a:stretch>
        </p:blipFill>
        <p:spPr>
          <a:xfrm>
            <a:off x="6896687" y="1328316"/>
            <a:ext cx="1226926" cy="457240"/>
          </a:xfrm>
          <a:prstGeom prst="rect">
            <a:avLst/>
          </a:prstGeom>
        </p:spPr>
      </p:pic>
      <p:pic>
        <p:nvPicPr>
          <p:cNvPr id="6" name="图片 5"/>
          <p:cNvPicPr>
            <a:picLocks noChangeAspect="1"/>
          </p:cNvPicPr>
          <p:nvPr/>
        </p:nvPicPr>
        <p:blipFill>
          <a:blip r:embed="rId4"/>
          <a:stretch>
            <a:fillRect/>
          </a:stretch>
        </p:blipFill>
        <p:spPr>
          <a:xfrm>
            <a:off x="2555776" y="1328316"/>
            <a:ext cx="4296695" cy="2880824"/>
          </a:xfrm>
          <a:prstGeom prst="rect">
            <a:avLst/>
          </a:prstGeom>
        </p:spPr>
      </p:pic>
      <p:sp>
        <p:nvSpPr>
          <p:cNvPr id="12" name="文本框 11"/>
          <p:cNvSpPr txBox="1"/>
          <p:nvPr/>
        </p:nvSpPr>
        <p:spPr>
          <a:xfrm>
            <a:off x="5700066" y="1015173"/>
            <a:ext cx="1488281"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置顶 最小化 关闭</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577271" y="1006438"/>
            <a:ext cx="2282761"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基本信息栏：签名点击可修改</a:t>
            </a:r>
            <a:endParaRPr lang="en-US" altLang="zh-CN" sz="1200" dirty="0">
              <a:solidFill>
                <a:schemeClr val="tx2"/>
              </a:solidFill>
              <a:latin typeface="微软雅黑" panose="020B0503020204020204" pitchFamily="34" charset="-122"/>
              <a:ea typeface="微软雅黑" panose="020B0503020204020204" pitchFamily="34" charset="-122"/>
            </a:endParaRPr>
          </a:p>
        </p:txBody>
      </p:sp>
      <p:cxnSp>
        <p:nvCxnSpPr>
          <p:cNvPr id="14" name="直接箭头连接符 13"/>
          <p:cNvCxnSpPr/>
          <p:nvPr/>
        </p:nvCxnSpPr>
        <p:spPr>
          <a:xfrm flipH="1">
            <a:off x="2423349" y="1635646"/>
            <a:ext cx="397438" cy="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15" name="直接箭头连接符 14"/>
          <p:cNvCxnSpPr/>
          <p:nvPr/>
        </p:nvCxnSpPr>
        <p:spPr>
          <a:xfrm flipH="1" flipV="1">
            <a:off x="2051720" y="4083918"/>
            <a:ext cx="633270" cy="1"/>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pic>
        <p:nvPicPr>
          <p:cNvPr id="11" name="图片 10"/>
          <p:cNvPicPr>
            <a:picLocks noChangeAspect="1"/>
          </p:cNvPicPr>
          <p:nvPr/>
        </p:nvPicPr>
        <p:blipFill>
          <a:blip r:embed="rId5"/>
          <a:stretch>
            <a:fillRect/>
          </a:stretch>
        </p:blipFill>
        <p:spPr>
          <a:xfrm>
            <a:off x="6884722" y="2219477"/>
            <a:ext cx="1356478" cy="457240"/>
          </a:xfrm>
          <a:prstGeom prst="rect">
            <a:avLst/>
          </a:prstGeom>
        </p:spPr>
      </p:pic>
      <p:cxnSp>
        <p:nvCxnSpPr>
          <p:cNvPr id="20" name="直接箭头连接符 19"/>
          <p:cNvCxnSpPr/>
          <p:nvPr/>
        </p:nvCxnSpPr>
        <p:spPr>
          <a:xfrm>
            <a:off x="3563889" y="2080702"/>
            <a:ext cx="3320833" cy="214557"/>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
        <p:nvSpPr>
          <p:cNvPr id="23" name="文本框 22"/>
          <p:cNvSpPr txBox="1"/>
          <p:nvPr/>
        </p:nvSpPr>
        <p:spPr>
          <a:xfrm>
            <a:off x="234618" y="814198"/>
            <a:ext cx="2612169" cy="5167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我的信息：鼠标进入基本信息栏</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头像显示；离开隐藏；点击固定；</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主界面</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83568" y="1059582"/>
            <a:ext cx="1776203" cy="5167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搜索框：搜索好友</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群，点击转到好友</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群详情页</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55576" y="1523984"/>
            <a:ext cx="1351481" cy="2139463"/>
          </a:xfrm>
          <a:prstGeom prst="rect">
            <a:avLst/>
          </a:prstGeom>
        </p:spPr>
      </p:pic>
      <p:pic>
        <p:nvPicPr>
          <p:cNvPr id="6" name="图片 5"/>
          <p:cNvPicPr>
            <a:picLocks noChangeAspect="1"/>
          </p:cNvPicPr>
          <p:nvPr/>
        </p:nvPicPr>
        <p:blipFill>
          <a:blip r:embed="rId2"/>
          <a:stretch>
            <a:fillRect/>
          </a:stretch>
        </p:blipFill>
        <p:spPr>
          <a:xfrm>
            <a:off x="5448103" y="2283718"/>
            <a:ext cx="2808312" cy="2333410"/>
          </a:xfrm>
          <a:prstGeom prst="rect">
            <a:avLst/>
          </a:prstGeom>
        </p:spPr>
      </p:pic>
      <p:pic>
        <p:nvPicPr>
          <p:cNvPr id="11" name="图片 10"/>
          <p:cNvPicPr>
            <a:picLocks noChangeAspect="1"/>
          </p:cNvPicPr>
          <p:nvPr/>
        </p:nvPicPr>
        <p:blipFill>
          <a:blip r:embed="rId3"/>
          <a:stretch>
            <a:fillRect/>
          </a:stretch>
        </p:blipFill>
        <p:spPr>
          <a:xfrm>
            <a:off x="2349204" y="2836526"/>
            <a:ext cx="2326396" cy="2070018"/>
          </a:xfrm>
          <a:prstGeom prst="rect">
            <a:avLst/>
          </a:prstGeom>
        </p:spPr>
      </p:pic>
      <p:pic>
        <p:nvPicPr>
          <p:cNvPr id="18" name="图片 17"/>
          <p:cNvPicPr>
            <a:picLocks noChangeAspect="1"/>
          </p:cNvPicPr>
          <p:nvPr/>
        </p:nvPicPr>
        <p:blipFill>
          <a:blip r:embed="rId4"/>
          <a:stretch>
            <a:fillRect/>
          </a:stretch>
        </p:blipFill>
        <p:spPr>
          <a:xfrm>
            <a:off x="2349204" y="1538125"/>
            <a:ext cx="1356478" cy="457240"/>
          </a:xfrm>
          <a:prstGeom prst="rect">
            <a:avLst/>
          </a:prstGeom>
        </p:spPr>
      </p:pic>
      <p:cxnSp>
        <p:nvCxnSpPr>
          <p:cNvPr id="19" name="直接箭头连接符 18"/>
          <p:cNvCxnSpPr/>
          <p:nvPr/>
        </p:nvCxnSpPr>
        <p:spPr>
          <a:xfrm>
            <a:off x="3424881" y="1592796"/>
            <a:ext cx="2023222" cy="690922"/>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0" name="直接箭头连接符 19"/>
          <p:cNvCxnSpPr/>
          <p:nvPr/>
        </p:nvCxnSpPr>
        <p:spPr>
          <a:xfrm>
            <a:off x="3424881" y="1923678"/>
            <a:ext cx="0" cy="912848"/>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2" name="直接箭头连接符 21"/>
          <p:cNvCxnSpPr/>
          <p:nvPr/>
        </p:nvCxnSpPr>
        <p:spPr>
          <a:xfrm>
            <a:off x="1981792" y="1592795"/>
            <a:ext cx="367412" cy="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
        <p:nvSpPr>
          <p:cNvPr id="27" name="文本框 26"/>
          <p:cNvSpPr txBox="1"/>
          <p:nvPr/>
        </p:nvSpPr>
        <p:spPr>
          <a:xfrm>
            <a:off x="5401516" y="1518039"/>
            <a:ext cx="3024336"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添加好友：通过账号</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邮箱</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昵称</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添加群：通过群号</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群名</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验证信息可为空</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288422" y="2348274"/>
            <a:ext cx="2387178" cy="5167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创建群：输入群名、群名片</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为空则默认</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、群公告</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可为空</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 创建群</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主界面</a:t>
            </a:r>
            <a:r>
              <a:rPr lang="en-US" altLang="zh-CN" sz="1600" b="1" dirty="0">
                <a:solidFill>
                  <a:schemeClr val="tx2"/>
                </a:solidFill>
                <a:latin typeface="微软雅黑" panose="020B0503020204020204" pitchFamily="34" charset="-122"/>
                <a:ea typeface="微软雅黑" panose="020B0503020204020204" pitchFamily="34" charset="-122"/>
              </a:rPr>
              <a:t>——</a:t>
            </a:r>
            <a:r>
              <a:rPr lang="zh-CN" altLang="en-US" sz="1600" b="1" dirty="0">
                <a:solidFill>
                  <a:schemeClr val="tx2"/>
                </a:solidFill>
                <a:latin typeface="微软雅黑" panose="020B0503020204020204" pitchFamily="34" charset="-122"/>
                <a:ea typeface="微软雅黑" panose="020B0503020204020204" pitchFamily="34" charset="-122"/>
              </a:rPr>
              <a:t>设置</a:t>
            </a:r>
            <a:endParaRPr lang="en-US" altLang="zh-CN" sz="1600" b="1" dirty="0">
              <a:solidFill>
                <a:schemeClr val="tx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99744" y="2223916"/>
            <a:ext cx="1224136" cy="1061352"/>
          </a:xfrm>
          <a:prstGeom prst="rect">
            <a:avLst/>
          </a:prstGeom>
        </p:spPr>
      </p:pic>
      <p:cxnSp>
        <p:nvCxnSpPr>
          <p:cNvPr id="15" name="直接箭头连接符 14"/>
          <p:cNvCxnSpPr/>
          <p:nvPr/>
        </p:nvCxnSpPr>
        <p:spPr>
          <a:xfrm>
            <a:off x="1723880" y="2427734"/>
            <a:ext cx="1636829" cy="1008112"/>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0" name="直接箭头连接符 19"/>
          <p:cNvCxnSpPr/>
          <p:nvPr/>
        </p:nvCxnSpPr>
        <p:spPr>
          <a:xfrm flipV="1">
            <a:off x="1723880" y="1487499"/>
            <a:ext cx="1636829" cy="868227"/>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
        <p:nvSpPr>
          <p:cNvPr id="23" name="文本框 22"/>
          <p:cNvSpPr txBox="1"/>
          <p:nvPr/>
        </p:nvSpPr>
        <p:spPr>
          <a:xfrm>
            <a:off x="398486" y="3357276"/>
            <a:ext cx="2612169"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设置：显示设置窗口</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切换账号：注销并返回登录窗口</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退出：退出客户端</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360709" y="1301583"/>
            <a:ext cx="2828618" cy="1631895"/>
          </a:xfrm>
          <a:prstGeom prst="rect">
            <a:avLst/>
          </a:prstGeom>
        </p:spPr>
      </p:pic>
      <p:sp>
        <p:nvSpPr>
          <p:cNvPr id="24" name="文本框 23"/>
          <p:cNvSpPr txBox="1"/>
          <p:nvPr/>
        </p:nvSpPr>
        <p:spPr>
          <a:xfrm>
            <a:off x="6164211" y="1154010"/>
            <a:ext cx="2828618" cy="1624740"/>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通用设置：</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文件保存位置：该用户的文件默认保存位置，初始化</a:t>
            </a:r>
            <a:r>
              <a:rPr lang="en-US" altLang="zh-CN" sz="1200" dirty="0">
                <a:solidFill>
                  <a:schemeClr val="tx2"/>
                </a:solidFill>
                <a:latin typeface="微软雅黑" panose="020B0503020204020204" pitchFamily="34" charset="-122"/>
                <a:ea typeface="微软雅黑" panose="020B0503020204020204" pitchFamily="34" charset="-122"/>
              </a:rPr>
              <a:t>.\cookie\</a:t>
            </a:r>
            <a:r>
              <a:rPr lang="en-US" altLang="zh-CN" sz="1200" dirty="0" err="1">
                <a:solidFill>
                  <a:schemeClr val="tx2"/>
                </a:solidFill>
                <a:latin typeface="微软雅黑" panose="020B0503020204020204" pitchFamily="34" charset="-122"/>
                <a:ea typeface="微软雅黑" panose="020B0503020204020204" pitchFamily="34" charset="-122"/>
              </a:rPr>
              <a:t>userdata</a:t>
            </a:r>
            <a:r>
              <a:rPr lang="en-US" altLang="zh-CN" sz="1200" dirty="0">
                <a:solidFill>
                  <a:schemeClr val="tx2"/>
                </a:solidFill>
                <a:latin typeface="微软雅黑" panose="020B0503020204020204" pitchFamily="34" charset="-122"/>
                <a:ea typeface="微软雅黑" panose="020B0503020204020204" pitchFamily="34" charset="-122"/>
              </a:rPr>
              <a:t> \【</a:t>
            </a:r>
            <a:r>
              <a:rPr lang="en-US" altLang="zh-CN" sz="1200" dirty="0" err="1">
                <a:solidFill>
                  <a:schemeClr val="tx2"/>
                </a:solidFill>
                <a:latin typeface="微软雅黑" panose="020B0503020204020204" pitchFamily="34" charset="-122"/>
                <a:ea typeface="微软雅黑" panose="020B0503020204020204" pitchFamily="34" charset="-122"/>
              </a:rPr>
              <a:t>cardID</a:t>
            </a:r>
            <a:r>
              <a:rPr lang="en-US" altLang="zh-CN" sz="1200" dirty="0">
                <a:solidFill>
                  <a:schemeClr val="tx2"/>
                </a:solidFill>
                <a:latin typeface="微软雅黑" panose="020B0503020204020204" pitchFamily="34" charset="-122"/>
                <a:ea typeface="微软雅黑" panose="020B0503020204020204" pitchFamily="34" charset="-122"/>
              </a:rPr>
              <a:t>】\file</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清除该账号本地聊天记录</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清除该账号所有缓存信息并注销登录</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清除客户端所有缓存信息并关闭客户端</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272435" y="3133849"/>
            <a:ext cx="2612169"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关于</a:t>
            </a:r>
            <a:r>
              <a:rPr lang="en-US" altLang="zh-CN" sz="1200" dirty="0" err="1">
                <a:solidFill>
                  <a:schemeClr val="tx2"/>
                </a:solidFill>
                <a:latin typeface="微软雅黑" panose="020B0503020204020204" pitchFamily="34" charset="-122"/>
                <a:ea typeface="微软雅黑" panose="020B0503020204020204" pitchFamily="34" charset="-122"/>
              </a:rPr>
              <a:t>WeLink</a:t>
            </a:r>
            <a:r>
              <a:rPr lang="zh-CN" altLang="en-US"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版本信息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帮助文档</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3"/>
          <a:stretch>
            <a:fillRect/>
          </a:stretch>
        </p:blipFill>
        <p:spPr>
          <a:xfrm>
            <a:off x="3360709" y="3012010"/>
            <a:ext cx="2828618" cy="16318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我的信息</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00959" y="910405"/>
            <a:ext cx="1071736"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显示状态</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a:stretch>
            <a:fillRect/>
          </a:stretch>
        </p:blipFill>
        <p:spPr>
          <a:xfrm>
            <a:off x="382283" y="1205550"/>
            <a:ext cx="2437092" cy="2118609"/>
          </a:xfrm>
          <a:prstGeom prst="rect">
            <a:avLst/>
          </a:prstGeom>
        </p:spPr>
      </p:pic>
      <p:pic>
        <p:nvPicPr>
          <p:cNvPr id="3" name="图片 2"/>
          <p:cNvPicPr>
            <a:picLocks noChangeAspect="1"/>
          </p:cNvPicPr>
          <p:nvPr/>
        </p:nvPicPr>
        <p:blipFill>
          <a:blip r:embed="rId2"/>
          <a:stretch>
            <a:fillRect/>
          </a:stretch>
        </p:blipFill>
        <p:spPr>
          <a:xfrm>
            <a:off x="2987824" y="1220408"/>
            <a:ext cx="2437092" cy="2118607"/>
          </a:xfrm>
          <a:prstGeom prst="rect">
            <a:avLst/>
          </a:prstGeom>
        </p:spPr>
      </p:pic>
      <p:sp>
        <p:nvSpPr>
          <p:cNvPr id="18" name="文本框 17"/>
          <p:cNvSpPr txBox="1"/>
          <p:nvPr/>
        </p:nvSpPr>
        <p:spPr>
          <a:xfrm>
            <a:off x="2900699" y="925263"/>
            <a:ext cx="1071736"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编辑状态</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672" y="2731914"/>
            <a:ext cx="1813252" cy="1517307"/>
          </a:xfrm>
          <a:prstGeom prst="rect">
            <a:avLst/>
          </a:prstGeom>
        </p:spPr>
      </p:pic>
      <p:pic>
        <p:nvPicPr>
          <p:cNvPr id="17" name="图片 16"/>
          <p:cNvPicPr>
            <a:picLocks noChangeAspect="1"/>
          </p:cNvPicPr>
          <p:nvPr/>
        </p:nvPicPr>
        <p:blipFill>
          <a:blip r:embed="rId4"/>
          <a:stretch>
            <a:fillRect/>
          </a:stretch>
        </p:blipFill>
        <p:spPr>
          <a:xfrm>
            <a:off x="6372200" y="1164505"/>
            <a:ext cx="1896605" cy="1247082"/>
          </a:xfrm>
          <a:prstGeom prst="rect">
            <a:avLst/>
          </a:prstGeom>
        </p:spPr>
      </p:pic>
      <p:cxnSp>
        <p:nvCxnSpPr>
          <p:cNvPr id="19" name="直接箭头连接符 18"/>
          <p:cNvCxnSpPr/>
          <p:nvPr/>
        </p:nvCxnSpPr>
        <p:spPr>
          <a:xfrm>
            <a:off x="5052399" y="2499742"/>
            <a:ext cx="1315273" cy="432048"/>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20" name="直接箭头连接符 19"/>
          <p:cNvCxnSpPr>
            <a:endCxn id="17" idx="1"/>
          </p:cNvCxnSpPr>
          <p:nvPr/>
        </p:nvCxnSpPr>
        <p:spPr>
          <a:xfrm flipV="1">
            <a:off x="5052399" y="1788046"/>
            <a:ext cx="1319801" cy="50605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聊天</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7884" y="2091447"/>
            <a:ext cx="2612169"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聊天列表：</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在线：彩色头像</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绿标</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离线：黑白头像</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红标</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701803" y="1181325"/>
            <a:ext cx="4917283" cy="3296913"/>
          </a:xfrm>
          <a:prstGeom prst="rect">
            <a:avLst/>
          </a:prstGeom>
        </p:spPr>
      </p:pic>
      <p:sp>
        <p:nvSpPr>
          <p:cNvPr id="13" name="文本框 12"/>
          <p:cNvSpPr txBox="1"/>
          <p:nvPr/>
        </p:nvSpPr>
        <p:spPr>
          <a:xfrm>
            <a:off x="6660232" y="3593003"/>
            <a:ext cx="2612169" cy="5167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发送文字、表情、文件、震动</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点击发送或按下</a:t>
            </a:r>
            <a:r>
              <a:rPr lang="en-US" altLang="zh-CN" sz="1200" dirty="0">
                <a:solidFill>
                  <a:schemeClr val="tx2"/>
                </a:solidFill>
                <a:latin typeface="微软雅黑" panose="020B0503020204020204" pitchFamily="34" charset="-122"/>
                <a:ea typeface="微软雅黑" panose="020B0503020204020204" pitchFamily="34" charset="-122"/>
              </a:rPr>
              <a:t>Enter</a:t>
            </a:r>
            <a:r>
              <a:rPr lang="zh-CN" altLang="en-US" sz="1200" dirty="0">
                <a:solidFill>
                  <a:schemeClr val="tx2"/>
                </a:solidFill>
                <a:latin typeface="微软雅黑" panose="020B0503020204020204" pitchFamily="34" charset="-122"/>
                <a:ea typeface="微软雅黑" panose="020B0503020204020204" pitchFamily="34" charset="-122"/>
              </a:rPr>
              <a:t>键</a:t>
            </a:r>
            <a:r>
              <a:rPr lang="en-US" altLang="zh-CN"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619086" y="1181325"/>
            <a:ext cx="2612169" cy="5167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消息显示：发送者头像、备注</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群名哦、时间，内容</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619086" y="1813613"/>
            <a:ext cx="2612169"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列表显示：群成员列表</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728232" y="2351605"/>
            <a:ext cx="936104" cy="816601"/>
          </a:xfrm>
          <a:prstGeom prst="rect">
            <a:avLst/>
          </a:prstGeom>
        </p:spPr>
      </p:pic>
      <p:cxnSp>
        <p:nvCxnSpPr>
          <p:cNvPr id="19" name="直接箭头连接符 18"/>
          <p:cNvCxnSpPr/>
          <p:nvPr/>
        </p:nvCxnSpPr>
        <p:spPr>
          <a:xfrm flipV="1">
            <a:off x="4790706" y="2494907"/>
            <a:ext cx="1937526" cy="864431"/>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
        <p:nvSpPr>
          <p:cNvPr id="20" name="文本框 19"/>
          <p:cNvSpPr txBox="1"/>
          <p:nvPr/>
        </p:nvSpPr>
        <p:spPr>
          <a:xfrm>
            <a:off x="7653921" y="2317188"/>
            <a:ext cx="1468187" cy="959943"/>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下载：以原文件名保存到默认位置</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另存为：选择保存路径</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44560" y="2829781"/>
            <a:ext cx="1335104" cy="996346"/>
          </a:xfrm>
          <a:prstGeom prst="rect">
            <a:avLst/>
          </a:prstGeom>
        </p:spPr>
      </p:pic>
      <p:cxnSp>
        <p:nvCxnSpPr>
          <p:cNvPr id="22" name="直接箭头连接符 21"/>
          <p:cNvCxnSpPr/>
          <p:nvPr/>
        </p:nvCxnSpPr>
        <p:spPr>
          <a:xfrm flipH="1">
            <a:off x="1479665" y="2927122"/>
            <a:ext cx="356031" cy="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sp>
        <p:nvSpPr>
          <p:cNvPr id="26" name="文本框 25"/>
          <p:cNvSpPr txBox="1"/>
          <p:nvPr/>
        </p:nvSpPr>
        <p:spPr>
          <a:xfrm>
            <a:off x="17884" y="3776667"/>
            <a:ext cx="1567102" cy="1403141"/>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查看详情：转动好友</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群详情页</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删除聊天：删除在本列表中的显示</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删除记录：删除本地聊天记录</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联系人</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8246" y="2723422"/>
            <a:ext cx="987768"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联系人列表：</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按照备注首字母排序</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310312" y="2544128"/>
            <a:ext cx="2612169" cy="5167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显示：好友基本信息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备注点击可修改</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315681" y="3219822"/>
            <a:ext cx="2612169"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发消息：转到与该好友聊天窗口</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310313" y="2085471"/>
            <a:ext cx="2612169"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删除好友</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11812" y="1203598"/>
            <a:ext cx="5198500" cy="3485462"/>
          </a:xfrm>
          <a:prstGeom prst="rect">
            <a:avLst/>
          </a:prstGeom>
        </p:spPr>
      </p:pic>
      <p:sp>
        <p:nvSpPr>
          <p:cNvPr id="20" name="文本框 19"/>
          <p:cNvSpPr txBox="1"/>
          <p:nvPr/>
        </p:nvSpPr>
        <p:spPr>
          <a:xfrm>
            <a:off x="46066" y="2215092"/>
            <a:ext cx="1152128"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未处理请求数</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联系人</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55776" y="1354936"/>
            <a:ext cx="1152128"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好友添加申请</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38641" y="1635646"/>
            <a:ext cx="3866718" cy="270028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群聊</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17928" y="2715766"/>
            <a:ext cx="987768"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群列表：</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按照群名首字母排序</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310312" y="2544128"/>
            <a:ext cx="2612169"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显示：群基本信息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群名片点击可修改</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群名、群公告点击可修改</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仅群主</a:t>
            </a:r>
            <a:r>
              <a:rPr lang="en-US" altLang="zh-CN"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323612" y="3763226"/>
            <a:ext cx="2612169"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发消息：转到该群聊天窗口</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310312" y="2047808"/>
            <a:ext cx="2612169"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退出群</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非群主</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或解散群</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群主</a:t>
            </a:r>
            <a:r>
              <a:rPr lang="en-US" altLang="zh-CN"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678568" y="1360567"/>
            <a:ext cx="4631744" cy="3105466"/>
          </a:xfrm>
          <a:prstGeom prst="rect">
            <a:avLst/>
          </a:prstGeom>
        </p:spPr>
      </p:pic>
      <p:sp>
        <p:nvSpPr>
          <p:cNvPr id="13" name="文本框 12"/>
          <p:cNvSpPr txBox="1"/>
          <p:nvPr/>
        </p:nvSpPr>
        <p:spPr>
          <a:xfrm>
            <a:off x="617928" y="2194264"/>
            <a:ext cx="1152128"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未处理请求数</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323612" y="3431535"/>
            <a:ext cx="2612169"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查看群成员、管理群成员</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仅群主</a:t>
            </a:r>
            <a:r>
              <a:rPr lang="en-US" altLang="zh-CN"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群聊</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90182" y="1253520"/>
            <a:ext cx="1377562"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查看</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管理群成员</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612198" y="1253520"/>
            <a:ext cx="1071736"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群加入申请</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90182" y="1548665"/>
            <a:ext cx="2358207" cy="3144275"/>
          </a:xfrm>
          <a:prstGeom prst="rect">
            <a:avLst/>
          </a:prstGeom>
        </p:spPr>
      </p:pic>
      <p:pic>
        <p:nvPicPr>
          <p:cNvPr id="4" name="图片 3"/>
          <p:cNvPicPr>
            <a:picLocks noChangeAspect="1"/>
          </p:cNvPicPr>
          <p:nvPr/>
        </p:nvPicPr>
        <p:blipFill>
          <a:blip r:embed="rId2"/>
          <a:stretch>
            <a:fillRect/>
          </a:stretch>
        </p:blipFill>
        <p:spPr>
          <a:xfrm>
            <a:off x="4716016" y="1580323"/>
            <a:ext cx="3894401" cy="271961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系统功能</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8" y="672108"/>
            <a:ext cx="2074243" cy="338554"/>
          </a:xfrm>
          <a:prstGeom prst="rect">
            <a:avLst/>
          </a:prstGeom>
          <a:noFill/>
        </p:spPr>
        <p:txBody>
          <a:bodyPr wrap="square" rtlCol="0">
            <a:spAutoFit/>
          </a:bodyPr>
          <a:lstStyle/>
          <a:p>
            <a:pPr algn="ctr"/>
            <a:r>
              <a:rPr lang="zh-CN" altLang="en-US" sz="1600" b="1">
                <a:solidFill>
                  <a:schemeClr val="tx2"/>
                </a:solidFill>
                <a:latin typeface="微软雅黑" panose="020B0503020204020204" pitchFamily="34" charset="-122"/>
                <a:ea typeface="微软雅黑" panose="020B0503020204020204" pitchFamily="34" charset="-122"/>
              </a:rPr>
              <a:t>服务器</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907704" y="1201590"/>
            <a:ext cx="5175447" cy="2954336"/>
          </a:xfrm>
          <a:prstGeom prst="rect">
            <a:avLst/>
          </a:prstGeom>
        </p:spPr>
      </p:pic>
      <p:sp>
        <p:nvSpPr>
          <p:cNvPr id="8" name="文本框 7"/>
          <p:cNvSpPr txBox="1"/>
          <p:nvPr/>
        </p:nvSpPr>
        <p:spPr>
          <a:xfrm>
            <a:off x="29324" y="1054106"/>
            <a:ext cx="1944216" cy="3175934"/>
          </a:xfrm>
          <a:prstGeom prst="rect">
            <a:avLst/>
          </a:prstGeom>
          <a:noFill/>
        </p:spPr>
        <p:txBody>
          <a:bodyPr wrap="square" rtlCol="0">
            <a:spAutoFit/>
          </a:bodyPr>
          <a:lstStyle/>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IP</a:t>
            </a:r>
            <a:r>
              <a:rPr lang="zh-CN" altLang="en-US" sz="1200" dirty="0">
                <a:solidFill>
                  <a:schemeClr val="tx2"/>
                </a:solidFill>
                <a:latin typeface="微软雅黑" panose="020B0503020204020204" pitchFamily="34" charset="-122"/>
                <a:ea typeface="微软雅黑" panose="020B0503020204020204" pitchFamily="34" charset="-122"/>
              </a:rPr>
              <a:t>、监听端口、状态、开启</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关闭按钮</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统计信息：当前在线人数，今日登录人次，累计登录人次，今日最高同时登录人数， 累计最高同时登录人数</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以天为单位存储于数据库</a:t>
            </a:r>
            <a:r>
              <a:rPr lang="en-US" altLang="zh-CN"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显示信息：在线账号，登录时间，登录</a:t>
            </a:r>
            <a:r>
              <a:rPr lang="en-US" altLang="zh-CN" sz="1200" dirty="0">
                <a:solidFill>
                  <a:schemeClr val="tx2"/>
                </a:solidFill>
                <a:latin typeface="微软雅黑" panose="020B0503020204020204" pitchFamily="34" charset="-122"/>
                <a:ea typeface="微软雅黑" panose="020B0503020204020204" pitchFamily="34" charset="-122"/>
              </a:rPr>
              <a:t>IP</a:t>
            </a:r>
            <a:r>
              <a:rPr lang="zh-CN" altLang="en-US" sz="1200" dirty="0">
                <a:solidFill>
                  <a:schemeClr val="tx2"/>
                </a:solidFill>
                <a:latin typeface="微软雅黑" panose="020B0503020204020204" pitchFamily="34" charset="-122"/>
                <a:ea typeface="微软雅黑" panose="020B0503020204020204" pitchFamily="34" charset="-122"/>
              </a:rPr>
              <a:t>，登录端口，登录方式</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以条为单位存储于数据库</a:t>
            </a:r>
            <a:r>
              <a:rPr lang="en-US" altLang="zh-CN" sz="1200" dirty="0">
                <a:solidFill>
                  <a:schemeClr val="tx2"/>
                </a:solidFill>
                <a:latin typeface="微软雅黑" panose="020B0503020204020204" pitchFamily="34" charset="-122"/>
                <a:ea typeface="微软雅黑" panose="020B0503020204020204" pitchFamily="34" charset="-122"/>
              </a:rPr>
              <a:t>)</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083150" y="1203598"/>
            <a:ext cx="2889449" cy="2289538"/>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操作日志：</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服务器开启成功</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监听端口开启成功</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服务器关闭成功</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客户端地址端口连接提示</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客户端地址端口断开提示</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客户端账号登录提示</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客户端账号注销提示</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以每天每</a:t>
            </a:r>
            <a:r>
              <a:rPr lang="en-US" altLang="zh-CN" sz="1200" dirty="0">
                <a:solidFill>
                  <a:schemeClr val="tx2"/>
                </a:solidFill>
                <a:latin typeface="微软雅黑" panose="020B0503020204020204" pitchFamily="34" charset="-122"/>
                <a:ea typeface="微软雅黑" panose="020B0503020204020204" pitchFamily="34" charset="-122"/>
              </a:rPr>
              <a:t>100</a:t>
            </a:r>
            <a:r>
              <a:rPr lang="zh-CN" altLang="en-US" sz="1200" dirty="0">
                <a:solidFill>
                  <a:schemeClr val="tx2"/>
                </a:solidFill>
                <a:latin typeface="微软雅黑" panose="020B0503020204020204" pitchFamily="34" charset="-122"/>
                <a:ea typeface="微软雅黑" panose="020B0503020204020204" pitchFamily="34" charset="-122"/>
              </a:rPr>
              <a:t>条为单位存储</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为文本文件</a:t>
            </a:r>
            <a:r>
              <a:rPr lang="en-US" altLang="zh-CN"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r="23335"/>
          <a:stretch>
            <a:fillRect/>
          </a:stretch>
        </p:blipFill>
        <p:spPr>
          <a:xfrm>
            <a:off x="1" y="0"/>
            <a:ext cx="9144000" cy="5143500"/>
          </a:xfrm>
          <a:prstGeom prst="rect">
            <a:avLst/>
          </a:prstGeom>
        </p:spPr>
      </p:pic>
      <p:sp>
        <p:nvSpPr>
          <p:cNvPr id="6" name="矩形 5"/>
          <p:cNvSpPr/>
          <p:nvPr/>
        </p:nvSpPr>
        <p:spPr bwMode="auto">
          <a:xfrm>
            <a:off x="15416" y="0"/>
            <a:ext cx="9144000" cy="5143500"/>
          </a:xfrm>
          <a:prstGeom prst="rect">
            <a:avLst/>
          </a:prstGeom>
          <a:solidFill>
            <a:srgbClr val="0070C0">
              <a:alpha val="20000"/>
            </a:srgbClr>
          </a:solidFill>
          <a:ln w="15875">
            <a:noFill/>
          </a:ln>
          <a:effectLst/>
        </p:spPr>
        <p:txBody>
          <a:bodyPr vert="horz" wrap="square" lIns="91440" tIns="45720" rIns="91440" bIns="45720" numCol="1" rtlCol="0" anchor="t" anchorCtr="0" compatLnSpc="1"/>
          <a:lstStyle/>
          <a:p>
            <a:pPr algn="ctr"/>
            <a:endParaRPr lang="zh-CN" altLang="en-US" sz="1400"/>
          </a:p>
        </p:txBody>
      </p:sp>
      <p:sp>
        <p:nvSpPr>
          <p:cNvPr id="21" name="TextBox 76"/>
          <p:cNvSpPr txBox="1"/>
          <p:nvPr/>
        </p:nvSpPr>
        <p:spPr>
          <a:xfrm>
            <a:off x="3755911" y="1782366"/>
            <a:ext cx="1632177" cy="584775"/>
          </a:xfrm>
          <a:prstGeom prst="rect">
            <a:avLst/>
          </a:prstGeom>
          <a:noFill/>
          <a:effectLst/>
        </p:spPr>
        <p:txBody>
          <a:bodyPr wrap="none" rtlCol="0">
            <a:spAutoFit/>
          </a:bodyPr>
          <a:lstStyle/>
          <a:p>
            <a:pPr algn="ctr"/>
            <a:r>
              <a:rPr lang="en-US" altLang="zh-CN" sz="3200" dirty="0">
                <a:solidFill>
                  <a:schemeClr val="bg2"/>
                </a:solidFill>
                <a:latin typeface="幼圆" panose="02010509060101010101" pitchFamily="49" charset="-122"/>
                <a:ea typeface="幼圆" panose="02010509060101010101" pitchFamily="49" charset="-122"/>
              </a:rPr>
              <a:t>PART 01</a:t>
            </a:r>
            <a:endParaRPr lang="zh-CN" altLang="en-US" sz="3200" dirty="0">
              <a:solidFill>
                <a:schemeClr val="bg2"/>
              </a:solidFill>
              <a:latin typeface="幼圆" panose="02010509060101010101" pitchFamily="49" charset="-122"/>
              <a:ea typeface="幼圆" panose="02010509060101010101" pitchFamily="49" charset="-122"/>
            </a:endParaRPr>
          </a:p>
        </p:txBody>
      </p:sp>
      <p:sp>
        <p:nvSpPr>
          <p:cNvPr id="32" name="TextBox 76"/>
          <p:cNvSpPr txBox="1"/>
          <p:nvPr/>
        </p:nvSpPr>
        <p:spPr>
          <a:xfrm>
            <a:off x="2061375" y="2419023"/>
            <a:ext cx="5021250" cy="584775"/>
          </a:xfrm>
          <a:prstGeom prst="rect">
            <a:avLst/>
          </a:prstGeom>
          <a:noFill/>
          <a:effectLst/>
        </p:spPr>
        <p:txBody>
          <a:bodyPr wrap="square" rtlCol="0">
            <a:spAutoFit/>
          </a:bodyPr>
          <a:lstStyle/>
          <a:p>
            <a:pPr algn="ctr"/>
            <a:r>
              <a:rPr lang="zh-CN" altLang="en-US" sz="3200" b="1" dirty="0">
                <a:solidFill>
                  <a:schemeClr val="bg2"/>
                </a:solidFill>
                <a:latin typeface="幼圆" panose="02010509060101010101" pitchFamily="49" charset="-122"/>
                <a:ea typeface="幼圆" panose="02010509060101010101" pitchFamily="49" charset="-122"/>
              </a:rPr>
              <a:t>开发工具</a:t>
            </a:r>
            <a:endParaRPr lang="zh-CN" altLang="en-US" sz="3200" b="1" dirty="0">
              <a:solidFill>
                <a:schemeClr val="bg2"/>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1000" fill="hold"/>
                                        <p:tgtEl>
                                          <p:spTgt spid="32"/>
                                        </p:tgtEl>
                                        <p:attrNameLst>
                                          <p:attrName>ppt_w</p:attrName>
                                        </p:attrNameLst>
                                      </p:cBhvr>
                                      <p:tavLst>
                                        <p:tav tm="0">
                                          <p:val>
                                            <p:strVal val="#ppt_w+.3"/>
                                          </p:val>
                                        </p:tav>
                                        <p:tav tm="100000">
                                          <p:val>
                                            <p:strVal val="#ppt_w"/>
                                          </p:val>
                                        </p:tav>
                                      </p:tavLst>
                                    </p:anim>
                                    <p:anim calcmode="lin" valueType="num">
                                      <p:cBhvr>
                                        <p:cTn id="14" dur="1000" fill="hold"/>
                                        <p:tgtEl>
                                          <p:spTgt spid="32"/>
                                        </p:tgtEl>
                                        <p:attrNameLst>
                                          <p:attrName>ppt_h</p:attrName>
                                        </p:attrNameLst>
                                      </p:cBhvr>
                                      <p:tavLst>
                                        <p:tav tm="0">
                                          <p:val>
                                            <p:strVal val="#ppt_h"/>
                                          </p:val>
                                        </p:tav>
                                        <p:tav tm="100000">
                                          <p:val>
                                            <p:strVal val="#ppt_h"/>
                                          </p:val>
                                        </p:tav>
                                      </p:tavLst>
                                    </p:anim>
                                    <p:animEffect transition="in" filter="fade">
                                      <p:cBhvr>
                                        <p:cTn id="15"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r="23335"/>
          <a:stretch>
            <a:fillRect/>
          </a:stretch>
        </p:blipFill>
        <p:spPr>
          <a:xfrm>
            <a:off x="1" y="0"/>
            <a:ext cx="9144000" cy="5143500"/>
          </a:xfrm>
          <a:prstGeom prst="rect">
            <a:avLst/>
          </a:prstGeom>
        </p:spPr>
      </p:pic>
      <p:sp>
        <p:nvSpPr>
          <p:cNvPr id="6" name="矩形 5"/>
          <p:cNvSpPr/>
          <p:nvPr/>
        </p:nvSpPr>
        <p:spPr bwMode="auto">
          <a:xfrm>
            <a:off x="15416" y="0"/>
            <a:ext cx="9144000" cy="5143500"/>
          </a:xfrm>
          <a:prstGeom prst="rect">
            <a:avLst/>
          </a:prstGeom>
          <a:solidFill>
            <a:srgbClr val="0070C0">
              <a:alpha val="20000"/>
            </a:srgbClr>
          </a:solidFill>
          <a:ln w="15875">
            <a:noFill/>
          </a:ln>
          <a:effectLst/>
        </p:spPr>
        <p:txBody>
          <a:bodyPr vert="horz" wrap="square" lIns="91440" tIns="45720" rIns="91440" bIns="45720" numCol="1" rtlCol="0" anchor="t" anchorCtr="0" compatLnSpc="1"/>
          <a:lstStyle/>
          <a:p>
            <a:pPr algn="ctr"/>
            <a:endParaRPr lang="zh-CN" altLang="en-US" sz="1400"/>
          </a:p>
        </p:txBody>
      </p:sp>
      <p:sp>
        <p:nvSpPr>
          <p:cNvPr id="21" name="TextBox 76"/>
          <p:cNvSpPr txBox="1"/>
          <p:nvPr/>
        </p:nvSpPr>
        <p:spPr>
          <a:xfrm>
            <a:off x="3761521" y="1782366"/>
            <a:ext cx="1620957" cy="584775"/>
          </a:xfrm>
          <a:prstGeom prst="rect">
            <a:avLst/>
          </a:prstGeom>
          <a:noFill/>
          <a:effectLst/>
        </p:spPr>
        <p:txBody>
          <a:bodyPr wrap="none" rtlCol="0">
            <a:spAutoFit/>
          </a:bodyPr>
          <a:lstStyle/>
          <a:p>
            <a:pPr algn="ctr"/>
            <a:r>
              <a:rPr lang="en-US" altLang="zh-CN" sz="3200" dirty="0">
                <a:solidFill>
                  <a:schemeClr val="bg2"/>
                </a:solidFill>
                <a:latin typeface="幼圆" panose="02010509060101010101" pitchFamily="49" charset="-122"/>
                <a:ea typeface="幼圆" panose="02010509060101010101" pitchFamily="49" charset="-122"/>
              </a:rPr>
              <a:t>PART 05</a:t>
            </a:r>
            <a:endParaRPr lang="zh-CN" altLang="en-US" sz="3200" dirty="0">
              <a:solidFill>
                <a:schemeClr val="bg2"/>
              </a:solidFill>
              <a:latin typeface="幼圆" panose="02010509060101010101" pitchFamily="49" charset="-122"/>
              <a:ea typeface="幼圆" panose="02010509060101010101" pitchFamily="49" charset="-122"/>
            </a:endParaRPr>
          </a:p>
        </p:txBody>
      </p:sp>
      <p:sp>
        <p:nvSpPr>
          <p:cNvPr id="32" name="TextBox 76"/>
          <p:cNvSpPr txBox="1"/>
          <p:nvPr/>
        </p:nvSpPr>
        <p:spPr>
          <a:xfrm>
            <a:off x="2061375" y="2419023"/>
            <a:ext cx="5021250" cy="584775"/>
          </a:xfrm>
          <a:prstGeom prst="rect">
            <a:avLst/>
          </a:prstGeom>
          <a:noFill/>
          <a:effectLst/>
        </p:spPr>
        <p:txBody>
          <a:bodyPr wrap="square" rtlCol="0">
            <a:spAutoFit/>
          </a:bodyPr>
          <a:lstStyle/>
          <a:p>
            <a:pPr algn="ctr"/>
            <a:r>
              <a:rPr lang="zh-CN" altLang="en-US" sz="3200" b="1" dirty="0">
                <a:solidFill>
                  <a:schemeClr val="bg2"/>
                </a:solidFill>
                <a:latin typeface="幼圆" panose="02010509060101010101" pitchFamily="49" charset="-122"/>
                <a:ea typeface="幼圆" panose="02010509060101010101" pitchFamily="49" charset="-122"/>
              </a:rPr>
              <a:t>系统特色</a:t>
            </a:r>
            <a:endParaRPr lang="zh-CN" altLang="en-US" sz="3200" b="1" dirty="0">
              <a:solidFill>
                <a:schemeClr val="bg2"/>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1000" fill="hold"/>
                                        <p:tgtEl>
                                          <p:spTgt spid="32"/>
                                        </p:tgtEl>
                                        <p:attrNameLst>
                                          <p:attrName>ppt_w</p:attrName>
                                        </p:attrNameLst>
                                      </p:cBhvr>
                                      <p:tavLst>
                                        <p:tav tm="0">
                                          <p:val>
                                            <p:strVal val="#ppt_w+.3"/>
                                          </p:val>
                                        </p:tav>
                                        <p:tav tm="100000">
                                          <p:val>
                                            <p:strVal val="#ppt_w"/>
                                          </p:val>
                                        </p:tav>
                                      </p:tavLst>
                                    </p:anim>
                                    <p:anim calcmode="lin" valueType="num">
                                      <p:cBhvr>
                                        <p:cTn id="14" dur="1000" fill="hold"/>
                                        <p:tgtEl>
                                          <p:spTgt spid="32"/>
                                        </p:tgtEl>
                                        <p:attrNameLst>
                                          <p:attrName>ppt_h</p:attrName>
                                        </p:attrNameLst>
                                      </p:cBhvr>
                                      <p:tavLst>
                                        <p:tav tm="0">
                                          <p:val>
                                            <p:strVal val="#ppt_h"/>
                                          </p:val>
                                        </p:tav>
                                        <p:tav tm="100000">
                                          <p:val>
                                            <p:strVal val="#ppt_h"/>
                                          </p:val>
                                        </p:tav>
                                      </p:tavLst>
                                    </p:anim>
                                    <p:animEffect transition="in" filter="fade">
                                      <p:cBhvr>
                                        <p:cTn id="15"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系统特色</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771800" y="1779662"/>
            <a:ext cx="4248472" cy="295145"/>
          </a:xfrm>
          <a:prstGeom prst="rect">
            <a:avLst/>
          </a:prstGeom>
          <a:noFill/>
        </p:spPr>
        <p:txBody>
          <a:bodyPr wrap="square" rtlCol="0">
            <a:spAutoFit/>
          </a:bodyPr>
          <a:lstStyle/>
          <a:p>
            <a:pPr>
              <a:lnSpc>
                <a:spcPct val="120000"/>
              </a:lnSpc>
            </a:pP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059832" y="1347614"/>
            <a:ext cx="2952328" cy="2511137"/>
          </a:xfrm>
          <a:prstGeom prst="rect">
            <a:avLst/>
          </a:prstGeom>
          <a:noFill/>
        </p:spPr>
        <p:txBody>
          <a:bodyPr wrap="square" rtlCol="0">
            <a:spAutoFit/>
          </a:bodyPr>
          <a:lstStyle/>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托盘菜单</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最近登录</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记住密码</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自动登录</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账号登录</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人脸识别登录</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邮箱登录</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文字</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表情</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震动</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文件消息类型</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好友聊天</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a:solidFill>
                  <a:schemeClr val="tx2"/>
                </a:solidFill>
                <a:latin typeface="微软雅黑" panose="020B0503020204020204" pitchFamily="34" charset="-122"/>
                <a:ea typeface="微软雅黑" panose="020B0503020204020204" pitchFamily="34" charset="-122"/>
              </a:rPr>
              <a:t>群聊天</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聊天记录</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用户</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群账号搜索</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模糊搜索</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好友</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群管理、群成员管理</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好友在线</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离线状态显示</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隐私</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缓存信息的管理</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服务器各数据统计显示</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r="23335"/>
          <a:stretch>
            <a:fillRect/>
          </a:stretch>
        </p:blipFill>
        <p:spPr>
          <a:xfrm>
            <a:off x="1" y="0"/>
            <a:ext cx="9144000" cy="5143500"/>
          </a:xfrm>
          <a:prstGeom prst="rect">
            <a:avLst/>
          </a:prstGeom>
        </p:spPr>
      </p:pic>
      <p:sp>
        <p:nvSpPr>
          <p:cNvPr id="6" name="矩形 5"/>
          <p:cNvSpPr/>
          <p:nvPr/>
        </p:nvSpPr>
        <p:spPr bwMode="auto">
          <a:xfrm>
            <a:off x="15416" y="0"/>
            <a:ext cx="9144000" cy="5143500"/>
          </a:xfrm>
          <a:prstGeom prst="rect">
            <a:avLst/>
          </a:prstGeom>
          <a:solidFill>
            <a:srgbClr val="0070C0">
              <a:alpha val="20000"/>
            </a:srgbClr>
          </a:solidFill>
          <a:ln w="15875">
            <a:noFill/>
          </a:ln>
          <a:effectLst/>
        </p:spPr>
        <p:txBody>
          <a:bodyPr vert="horz" wrap="square" lIns="91440" tIns="45720" rIns="91440" bIns="45720" numCol="1" rtlCol="0" anchor="t" anchorCtr="0" compatLnSpc="1"/>
          <a:lstStyle/>
          <a:p>
            <a:pPr algn="ctr"/>
            <a:endParaRPr lang="zh-CN" altLang="en-US"/>
          </a:p>
        </p:txBody>
      </p:sp>
      <p:sp>
        <p:nvSpPr>
          <p:cNvPr id="4" name="矩形 3"/>
          <p:cNvSpPr/>
          <p:nvPr/>
        </p:nvSpPr>
        <p:spPr>
          <a:xfrm>
            <a:off x="1926084" y="2067694"/>
            <a:ext cx="5291833" cy="830997"/>
          </a:xfrm>
          <a:prstGeom prst="rect">
            <a:avLst/>
          </a:prstGeom>
        </p:spPr>
        <p:txBody>
          <a:bodyPr wrap="none">
            <a:spAutoFit/>
          </a:bodyPr>
          <a:lstStyle/>
          <a:p>
            <a:pPr algn="ctr"/>
            <a:r>
              <a:rPr lang="zh-CN" altLang="en-US" sz="4800" b="1" dirty="0">
                <a:solidFill>
                  <a:schemeClr val="bg2"/>
                </a:solidFill>
                <a:latin typeface="微软雅黑" panose="020B0503020204020204" pitchFamily="34" charset="-122"/>
                <a:ea typeface="微软雅黑" panose="020B0503020204020204" pitchFamily="34" charset="-122"/>
              </a:rPr>
              <a:t>演讲完毕 感谢聆听</a:t>
            </a:r>
            <a:endParaRPr lang="en-US" altLang="zh-CN" sz="4800" b="1" i="0" dirty="0">
              <a:solidFill>
                <a:schemeClr val="bg2"/>
              </a:solidFill>
              <a:effectLst/>
              <a:latin typeface="微软雅黑" panose="020B0503020204020204" pitchFamily="34" charset="-122"/>
              <a:ea typeface="微软雅黑" panose="020B0503020204020204" pitchFamily="34" charset="-122"/>
            </a:endParaRPr>
          </a:p>
        </p:txBody>
      </p:sp>
      <p:sp>
        <p:nvSpPr>
          <p:cNvPr id="16" name="TextBox 76"/>
          <p:cNvSpPr txBox="1"/>
          <p:nvPr/>
        </p:nvSpPr>
        <p:spPr>
          <a:xfrm>
            <a:off x="2864971" y="3075806"/>
            <a:ext cx="3414057" cy="275590"/>
          </a:xfrm>
          <a:prstGeom prst="rect">
            <a:avLst/>
          </a:prstGeom>
          <a:noFill/>
        </p:spPr>
        <p:txBody>
          <a:bodyPr wrap="square" rtlCol="0">
            <a:spAutoFit/>
          </a:bodyPr>
          <a:lstStyle/>
          <a:p>
            <a:pPr algn="ctr"/>
            <a:endParaRPr lang="zh-CN" altLang="en-US" sz="1200" dirty="0">
              <a:solidFill>
                <a:schemeClr val="bg2"/>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par>
                          <p:cTn id="12" fill="hold">
                            <p:stCondLst>
                              <p:cond delay="899"/>
                            </p:stCondLst>
                            <p:childTnLst>
                              <p:par>
                                <p:cTn id="13" presetID="37"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900" decel="100000" fill="hold"/>
                                        <p:tgtEl>
                                          <p:spTgt spid="1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Freeform 707"/>
          <p:cNvSpPr/>
          <p:nvPr/>
        </p:nvSpPr>
        <p:spPr bwMode="auto">
          <a:xfrm>
            <a:off x="3275856" y="1059582"/>
            <a:ext cx="136408" cy="436960"/>
          </a:xfrm>
          <a:custGeom>
            <a:avLst/>
            <a:gdLst>
              <a:gd name="T0" fmla="*/ 187 w 187"/>
              <a:gd name="T1" fmla="*/ 61 h 103"/>
              <a:gd name="T2" fmla="*/ 145 w 187"/>
              <a:gd name="T3" fmla="*/ 103 h 103"/>
              <a:gd name="T4" fmla="*/ 43 w 187"/>
              <a:gd name="T5" fmla="*/ 103 h 103"/>
              <a:gd name="T6" fmla="*/ 0 w 187"/>
              <a:gd name="T7" fmla="*/ 61 h 103"/>
              <a:gd name="T8" fmla="*/ 0 w 187"/>
              <a:gd name="T9" fmla="*/ 43 h 103"/>
              <a:gd name="T10" fmla="*/ 43 w 187"/>
              <a:gd name="T11" fmla="*/ 0 h 103"/>
              <a:gd name="T12" fmla="*/ 145 w 187"/>
              <a:gd name="T13" fmla="*/ 0 h 103"/>
              <a:gd name="T14" fmla="*/ 187 w 187"/>
              <a:gd name="T15" fmla="*/ 43 h 103"/>
              <a:gd name="T16" fmla="*/ 187 w 187"/>
              <a:gd name="T17" fmla="*/ 6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3">
                <a:moveTo>
                  <a:pt x="187" y="61"/>
                </a:moveTo>
                <a:cubicBezTo>
                  <a:pt x="187" y="84"/>
                  <a:pt x="168" y="103"/>
                  <a:pt x="145" y="103"/>
                </a:cubicBezTo>
                <a:cubicBezTo>
                  <a:pt x="43" y="103"/>
                  <a:pt x="43" y="103"/>
                  <a:pt x="43" y="103"/>
                </a:cubicBezTo>
                <a:cubicBezTo>
                  <a:pt x="20" y="103"/>
                  <a:pt x="0" y="84"/>
                  <a:pt x="0" y="61"/>
                </a:cubicBezTo>
                <a:cubicBezTo>
                  <a:pt x="0" y="43"/>
                  <a:pt x="0" y="43"/>
                  <a:pt x="0" y="43"/>
                </a:cubicBezTo>
                <a:cubicBezTo>
                  <a:pt x="0" y="19"/>
                  <a:pt x="20" y="0"/>
                  <a:pt x="43" y="0"/>
                </a:cubicBezTo>
                <a:cubicBezTo>
                  <a:pt x="145" y="0"/>
                  <a:pt x="145" y="0"/>
                  <a:pt x="145" y="0"/>
                </a:cubicBezTo>
                <a:cubicBezTo>
                  <a:pt x="168" y="0"/>
                  <a:pt x="187" y="19"/>
                  <a:pt x="187" y="43"/>
                </a:cubicBezTo>
                <a:lnTo>
                  <a:pt x="187" y="61"/>
                </a:lnTo>
                <a:close/>
              </a:path>
            </a:pathLst>
          </a:custGeom>
          <a:solidFill>
            <a:schemeClr val="accent1"/>
          </a:solidFill>
          <a:ln>
            <a:noFill/>
          </a:ln>
        </p:spPr>
        <p:txBody>
          <a:bodyPr vert="horz" wrap="square" lIns="68580" tIns="34290" rIns="68580" bIns="34290" numCol="1" anchor="t" anchorCtr="0" compatLnSpc="1"/>
          <a:lstStyle/>
          <a:p>
            <a:endParaRPr lang="zh-CN" altLang="en-US" sz="1350">
              <a:solidFill>
                <a:schemeClr val="tx2"/>
              </a:solidFill>
            </a:endParaRPr>
          </a:p>
        </p:txBody>
      </p:sp>
      <p:sp>
        <p:nvSpPr>
          <p:cNvPr id="335" name="Freeform 709"/>
          <p:cNvSpPr/>
          <p:nvPr/>
        </p:nvSpPr>
        <p:spPr bwMode="auto">
          <a:xfrm>
            <a:off x="3275856" y="4153492"/>
            <a:ext cx="136408" cy="436960"/>
          </a:xfrm>
          <a:custGeom>
            <a:avLst/>
            <a:gdLst>
              <a:gd name="T0" fmla="*/ 187 w 187"/>
              <a:gd name="T1" fmla="*/ 60 h 103"/>
              <a:gd name="T2" fmla="*/ 145 w 187"/>
              <a:gd name="T3" fmla="*/ 103 h 103"/>
              <a:gd name="T4" fmla="*/ 43 w 187"/>
              <a:gd name="T5" fmla="*/ 103 h 103"/>
              <a:gd name="T6" fmla="*/ 0 w 187"/>
              <a:gd name="T7" fmla="*/ 60 h 103"/>
              <a:gd name="T8" fmla="*/ 0 w 187"/>
              <a:gd name="T9" fmla="*/ 43 h 103"/>
              <a:gd name="T10" fmla="*/ 43 w 187"/>
              <a:gd name="T11" fmla="*/ 0 h 103"/>
              <a:gd name="T12" fmla="*/ 145 w 187"/>
              <a:gd name="T13" fmla="*/ 0 h 103"/>
              <a:gd name="T14" fmla="*/ 187 w 187"/>
              <a:gd name="T15" fmla="*/ 43 h 103"/>
              <a:gd name="T16" fmla="*/ 187 w 187"/>
              <a:gd name="T17" fmla="*/ 6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3">
                <a:moveTo>
                  <a:pt x="187" y="60"/>
                </a:moveTo>
                <a:cubicBezTo>
                  <a:pt x="187" y="84"/>
                  <a:pt x="168" y="103"/>
                  <a:pt x="145" y="103"/>
                </a:cubicBezTo>
                <a:cubicBezTo>
                  <a:pt x="43" y="103"/>
                  <a:pt x="43" y="103"/>
                  <a:pt x="43" y="103"/>
                </a:cubicBezTo>
                <a:cubicBezTo>
                  <a:pt x="20" y="103"/>
                  <a:pt x="0" y="84"/>
                  <a:pt x="0" y="60"/>
                </a:cubicBezTo>
                <a:cubicBezTo>
                  <a:pt x="0" y="43"/>
                  <a:pt x="0" y="43"/>
                  <a:pt x="0" y="43"/>
                </a:cubicBezTo>
                <a:cubicBezTo>
                  <a:pt x="0" y="19"/>
                  <a:pt x="20" y="0"/>
                  <a:pt x="43" y="0"/>
                </a:cubicBezTo>
                <a:cubicBezTo>
                  <a:pt x="145" y="0"/>
                  <a:pt x="145" y="0"/>
                  <a:pt x="145" y="0"/>
                </a:cubicBezTo>
                <a:cubicBezTo>
                  <a:pt x="168" y="0"/>
                  <a:pt x="187" y="19"/>
                  <a:pt x="187" y="43"/>
                </a:cubicBezTo>
                <a:lnTo>
                  <a:pt x="187" y="60"/>
                </a:lnTo>
                <a:close/>
              </a:path>
            </a:pathLst>
          </a:custGeom>
          <a:solidFill>
            <a:schemeClr val="accent1"/>
          </a:solidFill>
          <a:ln>
            <a:noFill/>
          </a:ln>
        </p:spPr>
        <p:txBody>
          <a:bodyPr vert="horz" wrap="square" lIns="68580" tIns="34290" rIns="68580" bIns="34290" numCol="1" anchor="t" anchorCtr="0" compatLnSpc="1"/>
          <a:lstStyle/>
          <a:p>
            <a:endParaRPr lang="zh-CN" altLang="en-US" sz="1350">
              <a:solidFill>
                <a:schemeClr val="tx2"/>
              </a:solidFill>
            </a:endParaRPr>
          </a:p>
        </p:txBody>
      </p:sp>
      <p:sp>
        <p:nvSpPr>
          <p:cNvPr id="336" name="文本框 335"/>
          <p:cNvSpPr txBox="1"/>
          <p:nvPr/>
        </p:nvSpPr>
        <p:spPr>
          <a:xfrm>
            <a:off x="3553438" y="1778644"/>
            <a:ext cx="2842192"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框架：</a:t>
            </a:r>
            <a:r>
              <a:rPr lang="en-US" altLang="zh-CN" sz="1200" dirty="0">
                <a:solidFill>
                  <a:schemeClr val="tx2"/>
                </a:solidFill>
                <a:latin typeface="微软雅黑" panose="020B0503020204020204" pitchFamily="34" charset="-122"/>
                <a:ea typeface="微软雅黑" panose="020B0503020204020204" pitchFamily="34" charset="-122"/>
              </a:rPr>
              <a:t>C# </a:t>
            </a:r>
            <a:r>
              <a:rPr lang="en-US" altLang="zh-CN" sz="1200" dirty="0" err="1">
                <a:solidFill>
                  <a:schemeClr val="tx2"/>
                </a:solidFill>
                <a:latin typeface="微软雅黑" panose="020B0503020204020204" pitchFamily="34" charset="-122"/>
                <a:ea typeface="微软雅黑" panose="020B0503020204020204" pitchFamily="34" charset="-122"/>
              </a:rPr>
              <a:t>.Net</a:t>
            </a:r>
            <a:r>
              <a:rPr lang="en-US" altLang="zh-CN" sz="1200" dirty="0">
                <a:solidFill>
                  <a:schemeClr val="tx2"/>
                </a:solidFill>
                <a:latin typeface="微软雅黑" panose="020B0503020204020204" pitchFamily="34" charset="-122"/>
                <a:ea typeface="微软雅黑" panose="020B0503020204020204" pitchFamily="34" charset="-122"/>
              </a:rPr>
              <a:t> </a:t>
            </a:r>
            <a:r>
              <a:rPr lang="en-US" altLang="zh-CN" sz="1200" dirty="0" err="1">
                <a:solidFill>
                  <a:schemeClr val="tx2"/>
                </a:solidFill>
                <a:latin typeface="微软雅黑" panose="020B0503020204020204" pitchFamily="34" charset="-122"/>
                <a:ea typeface="微软雅黑" panose="020B0503020204020204" pitchFamily="34" charset="-122"/>
              </a:rPr>
              <a:t>FrameWord</a:t>
            </a:r>
            <a:r>
              <a:rPr lang="en-US" altLang="zh-CN" sz="1200" dirty="0">
                <a:solidFill>
                  <a:schemeClr val="tx2"/>
                </a:solidFill>
                <a:latin typeface="微软雅黑" panose="020B0503020204020204" pitchFamily="34" charset="-122"/>
                <a:ea typeface="微软雅黑" panose="020B0503020204020204" pitchFamily="34" charset="-122"/>
              </a:rPr>
              <a:t> 4.6.1</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337" name="文本框 336"/>
          <p:cNvSpPr txBox="1"/>
          <p:nvPr/>
        </p:nvSpPr>
        <p:spPr>
          <a:xfrm>
            <a:off x="3553438" y="2256113"/>
            <a:ext cx="2842192" cy="5167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界面美化：</a:t>
            </a:r>
            <a:r>
              <a:rPr lang="en-US" altLang="zh-CN" sz="1200" dirty="0" err="1">
                <a:solidFill>
                  <a:schemeClr val="tx2"/>
                </a:solidFill>
                <a:latin typeface="微软雅黑" panose="020B0503020204020204" pitchFamily="34" charset="-122"/>
                <a:ea typeface="微软雅黑" panose="020B0503020204020204" pitchFamily="34" charset="-122"/>
              </a:rPr>
              <a:t>LayeredSkin</a:t>
            </a:r>
            <a:r>
              <a:rPr lang="zh-CN" altLang="en-US" sz="1200" dirty="0">
                <a:solidFill>
                  <a:schemeClr val="tx2"/>
                </a:solidFill>
                <a:latin typeface="微软雅黑" panose="020B0503020204020204" pitchFamily="34" charset="-122"/>
                <a:ea typeface="微软雅黑" panose="020B0503020204020204" pitchFamily="34" charset="-122"/>
              </a:rPr>
              <a:t>界面库</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a:t>
            </a:r>
            <a:r>
              <a:rPr lang="en-US" altLang="zh-CN" sz="1200" dirty="0" err="1">
                <a:solidFill>
                  <a:schemeClr val="tx2"/>
                </a:solidFill>
                <a:latin typeface="微软雅黑" panose="020B0503020204020204" pitchFamily="34" charset="-122"/>
                <a:ea typeface="微软雅黑" panose="020B0503020204020204" pitchFamily="34" charset="-122"/>
              </a:rPr>
              <a:t>CSkin</a:t>
            </a:r>
            <a:r>
              <a:rPr lang="zh-CN" altLang="en-US" sz="1200" dirty="0">
                <a:solidFill>
                  <a:schemeClr val="tx2"/>
                </a:solidFill>
                <a:latin typeface="微软雅黑" panose="020B0503020204020204" pitchFamily="34" charset="-122"/>
                <a:ea typeface="微软雅黑" panose="020B0503020204020204" pitchFamily="34" charset="-122"/>
              </a:rPr>
              <a:t>界面库</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338" name="文本框 337"/>
          <p:cNvSpPr txBox="1"/>
          <p:nvPr/>
        </p:nvSpPr>
        <p:spPr>
          <a:xfrm>
            <a:off x="3553438" y="3554157"/>
            <a:ext cx="2842192" cy="2951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配置存储：</a:t>
            </a:r>
            <a:r>
              <a:rPr lang="en-US" altLang="zh-CN" sz="1200" dirty="0">
                <a:solidFill>
                  <a:schemeClr val="tx2"/>
                </a:solidFill>
                <a:latin typeface="微软雅黑" panose="020B0503020204020204" pitchFamily="34" charset="-122"/>
                <a:ea typeface="微软雅黑" panose="020B0503020204020204" pitchFamily="34" charset="-122"/>
              </a:rPr>
              <a:t>XML</a:t>
            </a:r>
            <a:r>
              <a:rPr lang="zh-CN" altLang="en-US" sz="1200" dirty="0">
                <a:solidFill>
                  <a:schemeClr val="tx2"/>
                </a:solidFill>
                <a:latin typeface="微软雅黑" panose="020B0503020204020204" pitchFamily="34" charset="-122"/>
                <a:ea typeface="微软雅黑" panose="020B0503020204020204" pitchFamily="34" charset="-122"/>
              </a:rPr>
              <a:t>（客户端）</a:t>
            </a:r>
            <a:endParaRPr lang="zh-CN" altLang="en-US" sz="1200" dirty="0">
              <a:solidFill>
                <a:schemeClr val="tx2"/>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30" name="文本框 29"/>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开发工具</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3553438" y="1130489"/>
            <a:ext cx="2842192" cy="295145"/>
          </a:xfrm>
          <a:prstGeom prst="rect">
            <a:avLst/>
          </a:prstGeom>
          <a:noFill/>
        </p:spPr>
        <p:txBody>
          <a:bodyPr wrap="square" rtlCol="0">
            <a:spAutoFit/>
          </a:bodyPr>
          <a:lstStyle/>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IDE</a:t>
            </a:r>
            <a:r>
              <a:rPr lang="zh-CN" altLang="en-US" sz="1200" dirty="0">
                <a:solidFill>
                  <a:schemeClr val="tx2"/>
                </a:solidFill>
                <a:latin typeface="微软雅黑" panose="020B0503020204020204" pitchFamily="34" charset="-122"/>
                <a:ea typeface="微软雅黑" panose="020B0503020204020204" pitchFamily="34" charset="-122"/>
              </a:rPr>
              <a:t>：</a:t>
            </a:r>
            <a:r>
              <a:rPr lang="en-US" altLang="zh-CN" sz="1200" dirty="0">
                <a:solidFill>
                  <a:schemeClr val="tx2"/>
                </a:solidFill>
                <a:latin typeface="微软雅黑" panose="020B0503020204020204" pitchFamily="34" charset="-122"/>
                <a:ea typeface="微软雅黑" panose="020B0503020204020204" pitchFamily="34" charset="-122"/>
              </a:rPr>
              <a:t>VS 2017 Professional</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553438" y="2893339"/>
            <a:ext cx="2842192" cy="51674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数据存储：</a:t>
            </a:r>
            <a:r>
              <a:rPr lang="en-US" altLang="zh-CN" sz="1200" dirty="0" err="1">
                <a:solidFill>
                  <a:schemeClr val="tx2"/>
                </a:solidFill>
                <a:latin typeface="微软雅黑" panose="020B0503020204020204" pitchFamily="34" charset="-122"/>
                <a:ea typeface="微软雅黑" panose="020B0503020204020204" pitchFamily="34" charset="-122"/>
              </a:rPr>
              <a:t>Mysql</a:t>
            </a:r>
            <a:r>
              <a:rPr lang="zh-CN" altLang="en-US" sz="1200" dirty="0">
                <a:solidFill>
                  <a:schemeClr val="tx2"/>
                </a:solidFill>
                <a:latin typeface="微软雅黑" panose="020B0503020204020204" pitchFamily="34" charset="-122"/>
                <a:ea typeface="微软雅黑" panose="020B0503020204020204" pitchFamily="34" charset="-122"/>
              </a:rPr>
              <a:t>（服务器）</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SQLite</a:t>
            </a:r>
            <a:r>
              <a:rPr lang="zh-CN" altLang="en-US" sz="1200" dirty="0">
                <a:solidFill>
                  <a:schemeClr val="tx2"/>
                </a:solidFill>
                <a:latin typeface="微软雅黑" panose="020B0503020204020204" pitchFamily="34" charset="-122"/>
                <a:ea typeface="微软雅黑" panose="020B0503020204020204" pitchFamily="34" charset="-122"/>
              </a:rPr>
              <a:t>（客户端）</a:t>
            </a:r>
            <a:endParaRPr lang="en-US" altLang="zh-CN" sz="1200" dirty="0">
              <a:solidFill>
                <a:schemeClr val="tx2"/>
              </a:solidFill>
              <a:latin typeface="微软雅黑" panose="020B0503020204020204" pitchFamily="34" charset="-122"/>
              <a:ea typeface="微软雅黑" panose="020B0503020204020204" pitchFamily="34" charset="-122"/>
            </a:endParaRPr>
          </a:p>
        </p:txBody>
      </p:sp>
      <p:sp>
        <p:nvSpPr>
          <p:cNvPr id="33" name="Freeform 707"/>
          <p:cNvSpPr/>
          <p:nvPr/>
        </p:nvSpPr>
        <p:spPr bwMode="auto">
          <a:xfrm>
            <a:off x="3275856" y="1684132"/>
            <a:ext cx="136408" cy="436960"/>
          </a:xfrm>
          <a:custGeom>
            <a:avLst/>
            <a:gdLst>
              <a:gd name="T0" fmla="*/ 187 w 187"/>
              <a:gd name="T1" fmla="*/ 61 h 103"/>
              <a:gd name="T2" fmla="*/ 145 w 187"/>
              <a:gd name="T3" fmla="*/ 103 h 103"/>
              <a:gd name="T4" fmla="*/ 43 w 187"/>
              <a:gd name="T5" fmla="*/ 103 h 103"/>
              <a:gd name="T6" fmla="*/ 0 w 187"/>
              <a:gd name="T7" fmla="*/ 61 h 103"/>
              <a:gd name="T8" fmla="*/ 0 w 187"/>
              <a:gd name="T9" fmla="*/ 43 h 103"/>
              <a:gd name="T10" fmla="*/ 43 w 187"/>
              <a:gd name="T11" fmla="*/ 0 h 103"/>
              <a:gd name="T12" fmla="*/ 145 w 187"/>
              <a:gd name="T13" fmla="*/ 0 h 103"/>
              <a:gd name="T14" fmla="*/ 187 w 187"/>
              <a:gd name="T15" fmla="*/ 43 h 103"/>
              <a:gd name="T16" fmla="*/ 187 w 187"/>
              <a:gd name="T17" fmla="*/ 6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3">
                <a:moveTo>
                  <a:pt x="187" y="61"/>
                </a:moveTo>
                <a:cubicBezTo>
                  <a:pt x="187" y="84"/>
                  <a:pt x="168" y="103"/>
                  <a:pt x="145" y="103"/>
                </a:cubicBezTo>
                <a:cubicBezTo>
                  <a:pt x="43" y="103"/>
                  <a:pt x="43" y="103"/>
                  <a:pt x="43" y="103"/>
                </a:cubicBezTo>
                <a:cubicBezTo>
                  <a:pt x="20" y="103"/>
                  <a:pt x="0" y="84"/>
                  <a:pt x="0" y="61"/>
                </a:cubicBezTo>
                <a:cubicBezTo>
                  <a:pt x="0" y="43"/>
                  <a:pt x="0" y="43"/>
                  <a:pt x="0" y="43"/>
                </a:cubicBezTo>
                <a:cubicBezTo>
                  <a:pt x="0" y="19"/>
                  <a:pt x="20" y="0"/>
                  <a:pt x="43" y="0"/>
                </a:cubicBezTo>
                <a:cubicBezTo>
                  <a:pt x="145" y="0"/>
                  <a:pt x="145" y="0"/>
                  <a:pt x="145" y="0"/>
                </a:cubicBezTo>
                <a:cubicBezTo>
                  <a:pt x="168" y="0"/>
                  <a:pt x="187" y="19"/>
                  <a:pt x="187" y="43"/>
                </a:cubicBezTo>
                <a:lnTo>
                  <a:pt x="187" y="61"/>
                </a:lnTo>
                <a:close/>
              </a:path>
            </a:pathLst>
          </a:custGeom>
          <a:solidFill>
            <a:schemeClr val="accent1"/>
          </a:solidFill>
          <a:ln>
            <a:noFill/>
          </a:ln>
        </p:spPr>
        <p:txBody>
          <a:bodyPr vert="horz" wrap="square" lIns="68580" tIns="34290" rIns="68580" bIns="34290" numCol="1" anchor="t" anchorCtr="0" compatLnSpc="1"/>
          <a:lstStyle/>
          <a:p>
            <a:endParaRPr lang="zh-CN" altLang="en-US" sz="1350">
              <a:solidFill>
                <a:schemeClr val="tx2"/>
              </a:solidFill>
            </a:endParaRPr>
          </a:p>
        </p:txBody>
      </p:sp>
      <p:sp>
        <p:nvSpPr>
          <p:cNvPr id="34" name="Freeform 707"/>
          <p:cNvSpPr/>
          <p:nvPr/>
        </p:nvSpPr>
        <p:spPr bwMode="auto">
          <a:xfrm>
            <a:off x="3275856" y="2308682"/>
            <a:ext cx="136408" cy="436960"/>
          </a:xfrm>
          <a:custGeom>
            <a:avLst/>
            <a:gdLst>
              <a:gd name="T0" fmla="*/ 187 w 187"/>
              <a:gd name="T1" fmla="*/ 61 h 103"/>
              <a:gd name="T2" fmla="*/ 145 w 187"/>
              <a:gd name="T3" fmla="*/ 103 h 103"/>
              <a:gd name="T4" fmla="*/ 43 w 187"/>
              <a:gd name="T5" fmla="*/ 103 h 103"/>
              <a:gd name="T6" fmla="*/ 0 w 187"/>
              <a:gd name="T7" fmla="*/ 61 h 103"/>
              <a:gd name="T8" fmla="*/ 0 w 187"/>
              <a:gd name="T9" fmla="*/ 43 h 103"/>
              <a:gd name="T10" fmla="*/ 43 w 187"/>
              <a:gd name="T11" fmla="*/ 0 h 103"/>
              <a:gd name="T12" fmla="*/ 145 w 187"/>
              <a:gd name="T13" fmla="*/ 0 h 103"/>
              <a:gd name="T14" fmla="*/ 187 w 187"/>
              <a:gd name="T15" fmla="*/ 43 h 103"/>
              <a:gd name="T16" fmla="*/ 187 w 187"/>
              <a:gd name="T17" fmla="*/ 6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3">
                <a:moveTo>
                  <a:pt x="187" y="61"/>
                </a:moveTo>
                <a:cubicBezTo>
                  <a:pt x="187" y="84"/>
                  <a:pt x="168" y="103"/>
                  <a:pt x="145" y="103"/>
                </a:cubicBezTo>
                <a:cubicBezTo>
                  <a:pt x="43" y="103"/>
                  <a:pt x="43" y="103"/>
                  <a:pt x="43" y="103"/>
                </a:cubicBezTo>
                <a:cubicBezTo>
                  <a:pt x="20" y="103"/>
                  <a:pt x="0" y="84"/>
                  <a:pt x="0" y="61"/>
                </a:cubicBezTo>
                <a:cubicBezTo>
                  <a:pt x="0" y="43"/>
                  <a:pt x="0" y="43"/>
                  <a:pt x="0" y="43"/>
                </a:cubicBezTo>
                <a:cubicBezTo>
                  <a:pt x="0" y="19"/>
                  <a:pt x="20" y="0"/>
                  <a:pt x="43" y="0"/>
                </a:cubicBezTo>
                <a:cubicBezTo>
                  <a:pt x="145" y="0"/>
                  <a:pt x="145" y="0"/>
                  <a:pt x="145" y="0"/>
                </a:cubicBezTo>
                <a:cubicBezTo>
                  <a:pt x="168" y="0"/>
                  <a:pt x="187" y="19"/>
                  <a:pt x="187" y="43"/>
                </a:cubicBezTo>
                <a:lnTo>
                  <a:pt x="187" y="61"/>
                </a:lnTo>
                <a:close/>
              </a:path>
            </a:pathLst>
          </a:custGeom>
          <a:solidFill>
            <a:schemeClr val="accent1"/>
          </a:solidFill>
          <a:ln>
            <a:noFill/>
          </a:ln>
        </p:spPr>
        <p:txBody>
          <a:bodyPr vert="horz" wrap="square" lIns="68580" tIns="34290" rIns="68580" bIns="34290" numCol="1" anchor="t" anchorCtr="0" compatLnSpc="1"/>
          <a:lstStyle/>
          <a:p>
            <a:endParaRPr lang="zh-CN" altLang="en-US" sz="1350">
              <a:solidFill>
                <a:schemeClr val="tx2"/>
              </a:solidFill>
            </a:endParaRPr>
          </a:p>
        </p:txBody>
      </p:sp>
      <p:sp>
        <p:nvSpPr>
          <p:cNvPr id="35" name="Freeform 707"/>
          <p:cNvSpPr/>
          <p:nvPr/>
        </p:nvSpPr>
        <p:spPr bwMode="auto">
          <a:xfrm>
            <a:off x="3275856" y="2933232"/>
            <a:ext cx="136408" cy="436960"/>
          </a:xfrm>
          <a:custGeom>
            <a:avLst/>
            <a:gdLst>
              <a:gd name="T0" fmla="*/ 187 w 187"/>
              <a:gd name="T1" fmla="*/ 61 h 103"/>
              <a:gd name="T2" fmla="*/ 145 w 187"/>
              <a:gd name="T3" fmla="*/ 103 h 103"/>
              <a:gd name="T4" fmla="*/ 43 w 187"/>
              <a:gd name="T5" fmla="*/ 103 h 103"/>
              <a:gd name="T6" fmla="*/ 0 w 187"/>
              <a:gd name="T7" fmla="*/ 61 h 103"/>
              <a:gd name="T8" fmla="*/ 0 w 187"/>
              <a:gd name="T9" fmla="*/ 43 h 103"/>
              <a:gd name="T10" fmla="*/ 43 w 187"/>
              <a:gd name="T11" fmla="*/ 0 h 103"/>
              <a:gd name="T12" fmla="*/ 145 w 187"/>
              <a:gd name="T13" fmla="*/ 0 h 103"/>
              <a:gd name="T14" fmla="*/ 187 w 187"/>
              <a:gd name="T15" fmla="*/ 43 h 103"/>
              <a:gd name="T16" fmla="*/ 187 w 187"/>
              <a:gd name="T17" fmla="*/ 6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3">
                <a:moveTo>
                  <a:pt x="187" y="61"/>
                </a:moveTo>
                <a:cubicBezTo>
                  <a:pt x="187" y="84"/>
                  <a:pt x="168" y="103"/>
                  <a:pt x="145" y="103"/>
                </a:cubicBezTo>
                <a:cubicBezTo>
                  <a:pt x="43" y="103"/>
                  <a:pt x="43" y="103"/>
                  <a:pt x="43" y="103"/>
                </a:cubicBezTo>
                <a:cubicBezTo>
                  <a:pt x="20" y="103"/>
                  <a:pt x="0" y="84"/>
                  <a:pt x="0" y="61"/>
                </a:cubicBezTo>
                <a:cubicBezTo>
                  <a:pt x="0" y="43"/>
                  <a:pt x="0" y="43"/>
                  <a:pt x="0" y="43"/>
                </a:cubicBezTo>
                <a:cubicBezTo>
                  <a:pt x="0" y="19"/>
                  <a:pt x="20" y="0"/>
                  <a:pt x="43" y="0"/>
                </a:cubicBezTo>
                <a:cubicBezTo>
                  <a:pt x="145" y="0"/>
                  <a:pt x="145" y="0"/>
                  <a:pt x="145" y="0"/>
                </a:cubicBezTo>
                <a:cubicBezTo>
                  <a:pt x="168" y="0"/>
                  <a:pt x="187" y="19"/>
                  <a:pt x="187" y="43"/>
                </a:cubicBezTo>
                <a:lnTo>
                  <a:pt x="187" y="61"/>
                </a:lnTo>
                <a:close/>
              </a:path>
            </a:pathLst>
          </a:custGeom>
          <a:solidFill>
            <a:schemeClr val="accent1"/>
          </a:solidFill>
          <a:ln>
            <a:noFill/>
          </a:ln>
        </p:spPr>
        <p:txBody>
          <a:bodyPr vert="horz" wrap="square" lIns="68580" tIns="34290" rIns="68580" bIns="34290" numCol="1" anchor="t" anchorCtr="0" compatLnSpc="1"/>
          <a:lstStyle/>
          <a:p>
            <a:endParaRPr lang="zh-CN" altLang="en-US" sz="1350">
              <a:solidFill>
                <a:schemeClr val="tx2"/>
              </a:solidFill>
            </a:endParaRPr>
          </a:p>
        </p:txBody>
      </p:sp>
      <p:sp>
        <p:nvSpPr>
          <p:cNvPr id="36" name="Freeform 707"/>
          <p:cNvSpPr/>
          <p:nvPr/>
        </p:nvSpPr>
        <p:spPr bwMode="auto">
          <a:xfrm>
            <a:off x="3275856" y="3546550"/>
            <a:ext cx="136408" cy="436960"/>
          </a:xfrm>
          <a:custGeom>
            <a:avLst/>
            <a:gdLst>
              <a:gd name="T0" fmla="*/ 187 w 187"/>
              <a:gd name="T1" fmla="*/ 61 h 103"/>
              <a:gd name="T2" fmla="*/ 145 w 187"/>
              <a:gd name="T3" fmla="*/ 103 h 103"/>
              <a:gd name="T4" fmla="*/ 43 w 187"/>
              <a:gd name="T5" fmla="*/ 103 h 103"/>
              <a:gd name="T6" fmla="*/ 0 w 187"/>
              <a:gd name="T7" fmla="*/ 61 h 103"/>
              <a:gd name="T8" fmla="*/ 0 w 187"/>
              <a:gd name="T9" fmla="*/ 43 h 103"/>
              <a:gd name="T10" fmla="*/ 43 w 187"/>
              <a:gd name="T11" fmla="*/ 0 h 103"/>
              <a:gd name="T12" fmla="*/ 145 w 187"/>
              <a:gd name="T13" fmla="*/ 0 h 103"/>
              <a:gd name="T14" fmla="*/ 187 w 187"/>
              <a:gd name="T15" fmla="*/ 43 h 103"/>
              <a:gd name="T16" fmla="*/ 187 w 187"/>
              <a:gd name="T17" fmla="*/ 6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3">
                <a:moveTo>
                  <a:pt x="187" y="61"/>
                </a:moveTo>
                <a:cubicBezTo>
                  <a:pt x="187" y="84"/>
                  <a:pt x="168" y="103"/>
                  <a:pt x="145" y="103"/>
                </a:cubicBezTo>
                <a:cubicBezTo>
                  <a:pt x="43" y="103"/>
                  <a:pt x="43" y="103"/>
                  <a:pt x="43" y="103"/>
                </a:cubicBezTo>
                <a:cubicBezTo>
                  <a:pt x="20" y="103"/>
                  <a:pt x="0" y="84"/>
                  <a:pt x="0" y="61"/>
                </a:cubicBezTo>
                <a:cubicBezTo>
                  <a:pt x="0" y="43"/>
                  <a:pt x="0" y="43"/>
                  <a:pt x="0" y="43"/>
                </a:cubicBezTo>
                <a:cubicBezTo>
                  <a:pt x="0" y="19"/>
                  <a:pt x="20" y="0"/>
                  <a:pt x="43" y="0"/>
                </a:cubicBezTo>
                <a:cubicBezTo>
                  <a:pt x="145" y="0"/>
                  <a:pt x="145" y="0"/>
                  <a:pt x="145" y="0"/>
                </a:cubicBezTo>
                <a:cubicBezTo>
                  <a:pt x="168" y="0"/>
                  <a:pt x="187" y="19"/>
                  <a:pt x="187" y="43"/>
                </a:cubicBezTo>
                <a:lnTo>
                  <a:pt x="187" y="61"/>
                </a:lnTo>
                <a:close/>
              </a:path>
            </a:pathLst>
          </a:custGeom>
          <a:solidFill>
            <a:schemeClr val="accent1"/>
          </a:solidFill>
          <a:ln>
            <a:noFill/>
          </a:ln>
        </p:spPr>
        <p:txBody>
          <a:bodyPr vert="horz" wrap="square" lIns="68580" tIns="34290" rIns="68580" bIns="34290" numCol="1" anchor="t" anchorCtr="0" compatLnSpc="1"/>
          <a:lstStyle/>
          <a:p>
            <a:endParaRPr lang="zh-CN" altLang="en-US" sz="1350">
              <a:solidFill>
                <a:schemeClr val="tx2"/>
              </a:solidFill>
            </a:endParaRPr>
          </a:p>
        </p:txBody>
      </p:sp>
      <p:sp>
        <p:nvSpPr>
          <p:cNvPr id="37" name="文本框 36"/>
          <p:cNvSpPr txBox="1"/>
          <p:nvPr/>
        </p:nvSpPr>
        <p:spPr>
          <a:xfrm>
            <a:off x="3553438" y="4224399"/>
            <a:ext cx="2842192"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第三方</a:t>
            </a:r>
            <a:r>
              <a:rPr lang="en-US" altLang="zh-CN" sz="1200" dirty="0">
                <a:solidFill>
                  <a:schemeClr val="tx2"/>
                </a:solidFill>
                <a:latin typeface="微软雅黑" panose="020B0503020204020204" pitchFamily="34" charset="-122"/>
                <a:ea typeface="微软雅黑" panose="020B0503020204020204" pitchFamily="34" charset="-122"/>
              </a:rPr>
              <a:t>DLL</a:t>
            </a:r>
            <a:r>
              <a:rPr lang="zh-CN" altLang="en-US" sz="1200" dirty="0">
                <a:solidFill>
                  <a:schemeClr val="tx2"/>
                </a:solidFill>
                <a:latin typeface="微软雅黑" panose="020B0503020204020204" pitchFamily="34" charset="-122"/>
                <a:ea typeface="微软雅黑" panose="020B0503020204020204" pitchFamily="34" charset="-122"/>
              </a:rPr>
              <a:t>：</a:t>
            </a:r>
            <a:r>
              <a:rPr lang="en-US" altLang="zh-CN" sz="1200" dirty="0" err="1">
                <a:solidFill>
                  <a:schemeClr val="tx2"/>
                </a:solidFill>
                <a:latin typeface="微软雅黑" panose="020B0503020204020204" pitchFamily="34" charset="-122"/>
                <a:ea typeface="微软雅黑" panose="020B0503020204020204" pitchFamily="34" charset="-122"/>
              </a:rPr>
              <a:t>AForge.Video</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Baidu.AI</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	</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29"/>
                                        </p:tgtEl>
                                        <p:attrNameLst>
                                          <p:attrName>style.visibility</p:attrName>
                                        </p:attrNameLst>
                                      </p:cBhvr>
                                      <p:to>
                                        <p:strVal val="visible"/>
                                      </p:to>
                                    </p:set>
                                    <p:set>
                                      <p:cBhvr>
                                        <p:cTn id="7" dur="455" fill="hold">
                                          <p:stCondLst>
                                            <p:cond delay="0"/>
                                          </p:stCondLst>
                                        </p:cTn>
                                        <p:tgtEl>
                                          <p:spTgt spid="29"/>
                                        </p:tgtEl>
                                        <p:attrNameLst>
                                          <p:attrName>style.rotation</p:attrName>
                                        </p:attrNameLst>
                                      </p:cBhvr>
                                      <p:to>
                                        <p:strVal val="-45.0"/>
                                      </p:to>
                                    </p:set>
                                    <p:anim calcmode="lin" valueType="num">
                                      <p:cBhvr>
                                        <p:cTn id="8" dur="455" fill="hold">
                                          <p:stCondLst>
                                            <p:cond delay="455"/>
                                          </p:stCondLst>
                                        </p:cTn>
                                        <p:tgtEl>
                                          <p:spTgt spid="29"/>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9"/>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9"/>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9"/>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r="23335"/>
          <a:stretch>
            <a:fillRect/>
          </a:stretch>
        </p:blipFill>
        <p:spPr>
          <a:xfrm>
            <a:off x="1" y="0"/>
            <a:ext cx="9144000" cy="5143500"/>
          </a:xfrm>
          <a:prstGeom prst="rect">
            <a:avLst/>
          </a:prstGeom>
        </p:spPr>
      </p:pic>
      <p:sp>
        <p:nvSpPr>
          <p:cNvPr id="6" name="矩形 5"/>
          <p:cNvSpPr/>
          <p:nvPr/>
        </p:nvSpPr>
        <p:spPr bwMode="auto">
          <a:xfrm>
            <a:off x="15416" y="0"/>
            <a:ext cx="9144000" cy="5143500"/>
          </a:xfrm>
          <a:prstGeom prst="rect">
            <a:avLst/>
          </a:prstGeom>
          <a:solidFill>
            <a:srgbClr val="0070C0">
              <a:alpha val="20000"/>
            </a:srgbClr>
          </a:solidFill>
          <a:ln w="15875">
            <a:noFill/>
          </a:ln>
          <a:effectLst/>
        </p:spPr>
        <p:txBody>
          <a:bodyPr vert="horz" wrap="square" lIns="91440" tIns="45720" rIns="91440" bIns="45720" numCol="1" rtlCol="0" anchor="t" anchorCtr="0" compatLnSpc="1"/>
          <a:lstStyle/>
          <a:p>
            <a:pPr algn="ctr"/>
            <a:endParaRPr lang="zh-CN" altLang="en-US" sz="1400"/>
          </a:p>
        </p:txBody>
      </p:sp>
      <p:sp>
        <p:nvSpPr>
          <p:cNvPr id="21" name="TextBox 76"/>
          <p:cNvSpPr txBox="1"/>
          <p:nvPr/>
        </p:nvSpPr>
        <p:spPr>
          <a:xfrm>
            <a:off x="3755911" y="1782366"/>
            <a:ext cx="1632177" cy="584775"/>
          </a:xfrm>
          <a:prstGeom prst="rect">
            <a:avLst/>
          </a:prstGeom>
          <a:noFill/>
          <a:effectLst/>
        </p:spPr>
        <p:txBody>
          <a:bodyPr wrap="none" rtlCol="0">
            <a:spAutoFit/>
          </a:bodyPr>
          <a:lstStyle/>
          <a:p>
            <a:pPr algn="ctr"/>
            <a:r>
              <a:rPr lang="en-US" altLang="zh-CN" sz="3200" dirty="0">
                <a:solidFill>
                  <a:schemeClr val="bg2"/>
                </a:solidFill>
                <a:latin typeface="幼圆" panose="02010509060101010101" pitchFamily="49" charset="-122"/>
                <a:ea typeface="幼圆" panose="02010509060101010101" pitchFamily="49" charset="-122"/>
              </a:rPr>
              <a:t>PART 02</a:t>
            </a:r>
            <a:endParaRPr lang="zh-CN" altLang="en-US" sz="3200" dirty="0">
              <a:solidFill>
                <a:schemeClr val="bg2"/>
              </a:solidFill>
              <a:latin typeface="幼圆" panose="02010509060101010101" pitchFamily="49" charset="-122"/>
              <a:ea typeface="幼圆" panose="02010509060101010101" pitchFamily="49" charset="-122"/>
            </a:endParaRPr>
          </a:p>
        </p:txBody>
      </p:sp>
      <p:sp>
        <p:nvSpPr>
          <p:cNvPr id="32" name="TextBox 76"/>
          <p:cNvSpPr txBox="1"/>
          <p:nvPr/>
        </p:nvSpPr>
        <p:spPr>
          <a:xfrm>
            <a:off x="2061375" y="2419023"/>
            <a:ext cx="5021250" cy="584775"/>
          </a:xfrm>
          <a:prstGeom prst="rect">
            <a:avLst/>
          </a:prstGeom>
          <a:noFill/>
          <a:effectLst/>
        </p:spPr>
        <p:txBody>
          <a:bodyPr wrap="square" rtlCol="0">
            <a:spAutoFit/>
          </a:bodyPr>
          <a:lstStyle/>
          <a:p>
            <a:pPr algn="ctr"/>
            <a:r>
              <a:rPr lang="zh-CN" altLang="en-US" sz="3200" b="1" dirty="0">
                <a:solidFill>
                  <a:schemeClr val="bg2"/>
                </a:solidFill>
                <a:latin typeface="幼圆" panose="02010509060101010101" pitchFamily="49" charset="-122"/>
                <a:ea typeface="幼圆" panose="02010509060101010101" pitchFamily="49" charset="-122"/>
              </a:rPr>
              <a:t>数据库设计</a:t>
            </a:r>
            <a:endParaRPr lang="zh-CN" altLang="en-US" sz="3200" b="1" dirty="0">
              <a:solidFill>
                <a:schemeClr val="bg2"/>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1000" fill="hold"/>
                                        <p:tgtEl>
                                          <p:spTgt spid="32"/>
                                        </p:tgtEl>
                                        <p:attrNameLst>
                                          <p:attrName>ppt_w</p:attrName>
                                        </p:attrNameLst>
                                      </p:cBhvr>
                                      <p:tavLst>
                                        <p:tav tm="0">
                                          <p:val>
                                            <p:strVal val="#ppt_w+.3"/>
                                          </p:val>
                                        </p:tav>
                                        <p:tav tm="100000">
                                          <p:val>
                                            <p:strVal val="#ppt_w"/>
                                          </p:val>
                                        </p:tav>
                                      </p:tavLst>
                                    </p:anim>
                                    <p:anim calcmode="lin" valueType="num">
                                      <p:cBhvr>
                                        <p:cTn id="14" dur="1000" fill="hold"/>
                                        <p:tgtEl>
                                          <p:spTgt spid="32"/>
                                        </p:tgtEl>
                                        <p:attrNameLst>
                                          <p:attrName>ppt_h</p:attrName>
                                        </p:attrNameLst>
                                      </p:cBhvr>
                                      <p:tavLst>
                                        <p:tav tm="0">
                                          <p:val>
                                            <p:strVal val="#ppt_h"/>
                                          </p:val>
                                        </p:tav>
                                        <p:tav tm="100000">
                                          <p:val>
                                            <p:strVal val="#ppt_h"/>
                                          </p:val>
                                        </p:tav>
                                      </p:tavLst>
                                    </p:anim>
                                    <p:animEffect transition="in" filter="fade">
                                      <p:cBhvr>
                                        <p:cTn id="15"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数据库设计</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7" y="782376"/>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数据库设计</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779912" y="1269366"/>
            <a:ext cx="3888432" cy="3397533"/>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服务器：</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用户信息表：存储用户基本信息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群组信息表：存储群组基本信息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好友</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群列表：存储好友关系，群成员关系等信息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聊天记录表：存储聊天记录</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好友</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群申请表：存储申请添加好友</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申请入群信息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登录日志表：存储用户登录信息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登录数据统计表：存储登录数据统计信息</a:t>
            </a:r>
            <a:r>
              <a:rPr lang="en-US" altLang="zh-CN" sz="1200" dirty="0">
                <a:solidFill>
                  <a:schemeClr val="tx2"/>
                </a:solidFill>
                <a:latin typeface="微软雅黑" panose="020B0503020204020204" pitchFamily="34" charset="-122"/>
                <a:ea typeface="微软雅黑" panose="020B0503020204020204" pitchFamily="34" charset="-122"/>
              </a:rPr>
              <a:t>  </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实现使用</a:t>
            </a:r>
            <a:r>
              <a:rPr lang="en-US" altLang="zh-CN" sz="1200" dirty="0" err="1">
                <a:solidFill>
                  <a:schemeClr val="tx2"/>
                </a:solidFill>
                <a:latin typeface="微软雅黑" panose="020B0503020204020204" pitchFamily="34" charset="-122"/>
                <a:ea typeface="微软雅黑" panose="020B0503020204020204" pitchFamily="34" charset="-122"/>
              </a:rPr>
              <a:t>mysql</a:t>
            </a:r>
            <a:r>
              <a:rPr lang="zh-CN" altLang="en-US" sz="1200" dirty="0">
                <a:solidFill>
                  <a:schemeClr val="tx2"/>
                </a:solidFill>
                <a:latin typeface="微软雅黑" panose="020B0503020204020204" pitchFamily="34" charset="-122"/>
                <a:ea typeface="微软雅黑" panose="020B0503020204020204" pitchFamily="34" charset="-122"/>
              </a:rPr>
              <a:t>数据库</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客户端：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最近登录表：存货最近登录成功账户的登录信息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聊天记录表：存储该用户聊天记录</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聊天栏状态表：存储客户端退出时聊天列表状态</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实现使用</a:t>
            </a:r>
            <a:r>
              <a:rPr lang="en-US" altLang="zh-CN" sz="1200" dirty="0" err="1">
                <a:solidFill>
                  <a:schemeClr val="tx2"/>
                </a:solidFill>
                <a:latin typeface="微软雅黑" panose="020B0503020204020204" pitchFamily="34" charset="-122"/>
                <a:ea typeface="微软雅黑" panose="020B0503020204020204" pitchFamily="34" charset="-122"/>
              </a:rPr>
              <a:t>sqlite</a:t>
            </a:r>
            <a:r>
              <a:rPr lang="zh-CN" altLang="en-US" sz="1200" dirty="0">
                <a:solidFill>
                  <a:schemeClr val="tx2"/>
                </a:solidFill>
                <a:latin typeface="微软雅黑" panose="020B0503020204020204" pitchFamily="34" charset="-122"/>
                <a:ea typeface="微软雅黑" panose="020B0503020204020204" pitchFamily="34" charset="-122"/>
              </a:rPr>
              <a:t>数据库</a:t>
            </a:r>
            <a:endParaRPr lang="en-US" altLang="zh-CN" sz="1200"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59719" y="1419622"/>
            <a:ext cx="3250468" cy="193357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数据库设计</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534877" y="782376"/>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文件目录结构</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508104" y="1132478"/>
            <a:ext cx="3347864" cy="1181542"/>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          服务器：</a:t>
            </a:r>
            <a:endParaRPr lang="en-US" altLang="zh-CN" sz="1200" dirty="0">
              <a:solidFill>
                <a:schemeClr val="tx2"/>
              </a:solidFill>
              <a:latin typeface="微软雅黑" panose="020B0503020204020204" pitchFamily="34" charset="-122"/>
              <a:ea typeface="微软雅黑" panose="020B0503020204020204" pitchFamily="34" charset="-122"/>
            </a:endParaRPr>
          </a:p>
          <a:p>
            <a:pPr lvl="1">
              <a:lnSpc>
                <a:spcPct val="120000"/>
              </a:lnSpc>
            </a:pPr>
            <a:r>
              <a:rPr lang="en-US" altLang="zh-CN" sz="1200" dirty="0" err="1">
                <a:solidFill>
                  <a:schemeClr val="tx2"/>
                </a:solidFill>
                <a:latin typeface="微软雅黑" panose="020B0503020204020204" pitchFamily="34" charset="-122"/>
                <a:ea typeface="微软雅黑" panose="020B0503020204020204" pitchFamily="34" charset="-122"/>
              </a:rPr>
              <a:t>userheadpic</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用户头像图片缓存文件夹</a:t>
            </a:r>
            <a:endParaRPr lang="zh-CN" altLang="en-US" sz="1200" dirty="0">
              <a:solidFill>
                <a:schemeClr val="tx2"/>
              </a:solidFill>
              <a:latin typeface="微软雅黑" panose="020B0503020204020204" pitchFamily="34" charset="-122"/>
              <a:ea typeface="微软雅黑" panose="020B0503020204020204" pitchFamily="34" charset="-122"/>
            </a:endParaRPr>
          </a:p>
          <a:p>
            <a:pPr lvl="1">
              <a:lnSpc>
                <a:spcPct val="120000"/>
              </a:lnSpc>
            </a:pPr>
            <a:r>
              <a:rPr lang="en-US" altLang="zh-CN" sz="1200" dirty="0" err="1">
                <a:solidFill>
                  <a:schemeClr val="tx2"/>
                </a:solidFill>
                <a:latin typeface="微软雅黑" panose="020B0503020204020204" pitchFamily="34" charset="-122"/>
                <a:ea typeface="微软雅黑" panose="020B0503020204020204" pitchFamily="34" charset="-122"/>
              </a:rPr>
              <a:t>fileStore</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用户传输文件缓存文件夹</a:t>
            </a:r>
            <a:endParaRPr lang="zh-CN" altLang="en-US" sz="1200" dirty="0">
              <a:solidFill>
                <a:schemeClr val="tx2"/>
              </a:solidFill>
              <a:latin typeface="微软雅黑" panose="020B0503020204020204" pitchFamily="34" charset="-122"/>
              <a:ea typeface="微软雅黑" panose="020B0503020204020204" pitchFamily="34" charset="-122"/>
            </a:endParaRPr>
          </a:p>
          <a:p>
            <a:pPr lvl="1">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logs//</a:t>
            </a:r>
            <a:r>
              <a:rPr lang="zh-CN" altLang="en-US" sz="1200" dirty="0">
                <a:solidFill>
                  <a:schemeClr val="tx2"/>
                </a:solidFill>
                <a:latin typeface="微软雅黑" panose="020B0503020204020204" pitchFamily="34" charset="-122"/>
                <a:ea typeface="微软雅黑" panose="020B0503020204020204" pitchFamily="34" charset="-122"/>
              </a:rPr>
              <a:t>服务器操作日志缓存文件夹</a:t>
            </a:r>
            <a:endParaRPr lang="en-US" altLang="zh-CN" sz="1200" dirty="0">
              <a:solidFill>
                <a:schemeClr val="tx2"/>
              </a:solidFill>
              <a:latin typeface="微软雅黑" panose="020B0503020204020204" pitchFamily="34" charset="-122"/>
              <a:ea typeface="微软雅黑" panose="020B0503020204020204" pitchFamily="34" charset="-122"/>
            </a:endParaRPr>
          </a:p>
          <a:p>
            <a:pPr lvl="1">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xxx.txt//</a:t>
            </a:r>
            <a:r>
              <a:rPr lang="zh-CN" altLang="en-US" sz="1200" dirty="0">
                <a:solidFill>
                  <a:schemeClr val="tx2"/>
                </a:solidFill>
                <a:latin typeface="微软雅黑" panose="020B0503020204020204" pitchFamily="34" charset="-122"/>
                <a:ea typeface="微软雅黑" panose="020B0503020204020204" pitchFamily="34" charset="-122"/>
              </a:rPr>
              <a:t>操作日志文件</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39552" y="1132478"/>
            <a:ext cx="5544616" cy="2954335"/>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客户端：</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cookie//</a:t>
            </a:r>
            <a:r>
              <a:rPr lang="zh-CN" altLang="en-US" sz="1200" dirty="0">
                <a:solidFill>
                  <a:schemeClr val="tx2"/>
                </a:solidFill>
                <a:latin typeface="微软雅黑" panose="020B0503020204020204" pitchFamily="34" charset="-122"/>
                <a:ea typeface="微软雅黑" panose="020B0503020204020204" pitchFamily="34" charset="-122"/>
              </a:rPr>
              <a:t>缓存文件夹，客户端首次运行时建立</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    </a:t>
            </a:r>
            <a:r>
              <a:rPr lang="en-US" altLang="zh-CN" sz="1200" dirty="0">
                <a:solidFill>
                  <a:schemeClr val="tx2"/>
                </a:solidFill>
                <a:latin typeface="微软雅黑" panose="020B0503020204020204" pitchFamily="34" charset="-122"/>
                <a:ea typeface="微软雅黑" panose="020B0503020204020204" pitchFamily="34" charset="-122"/>
              </a:rPr>
              <a:t>general//</a:t>
            </a:r>
            <a:r>
              <a:rPr lang="zh-CN" altLang="en-US" sz="1200" dirty="0">
                <a:solidFill>
                  <a:schemeClr val="tx2"/>
                </a:solidFill>
                <a:latin typeface="微软雅黑" panose="020B0503020204020204" pitchFamily="34" charset="-122"/>
                <a:ea typeface="微软雅黑" panose="020B0503020204020204" pitchFamily="34" charset="-122"/>
              </a:rPr>
              <a:t>通用文件夹</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客户端所有账号共享</a:t>
            </a:r>
            <a:r>
              <a:rPr lang="en-US" altLang="zh-CN"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login.db3//</a:t>
            </a:r>
            <a:r>
              <a:rPr lang="zh-CN" altLang="en-US" sz="1200" dirty="0">
                <a:solidFill>
                  <a:schemeClr val="tx2"/>
                </a:solidFill>
                <a:latin typeface="微软雅黑" panose="020B0503020204020204" pitchFamily="34" charset="-122"/>
                <a:ea typeface="微软雅黑" panose="020B0503020204020204" pitchFamily="34" charset="-122"/>
              </a:rPr>
              <a:t>存放</a:t>
            </a:r>
            <a:r>
              <a:rPr lang="en-US" altLang="zh-CN" sz="1200" dirty="0">
                <a:solidFill>
                  <a:schemeClr val="tx2"/>
                </a:solidFill>
                <a:latin typeface="微软雅黑" panose="020B0503020204020204" pitchFamily="34" charset="-122"/>
                <a:ea typeface="微软雅黑" panose="020B0503020204020204" pitchFamily="34" charset="-122"/>
              </a:rPr>
              <a:t>recent</a:t>
            </a:r>
            <a:r>
              <a:rPr lang="zh-CN" altLang="en-US" sz="1200" dirty="0">
                <a:solidFill>
                  <a:schemeClr val="tx2"/>
                </a:solidFill>
                <a:latin typeface="微软雅黑" panose="020B0503020204020204" pitchFamily="34" charset="-122"/>
                <a:ea typeface="微软雅黑" panose="020B0503020204020204" pitchFamily="34" charset="-122"/>
              </a:rPr>
              <a:t>最近登录表</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clientConfig.xml//</a:t>
            </a:r>
            <a:r>
              <a:rPr lang="zh-CN" altLang="en-US" sz="1200" dirty="0">
                <a:solidFill>
                  <a:schemeClr val="tx2"/>
                </a:solidFill>
                <a:latin typeface="微软雅黑" panose="020B0503020204020204" pitchFamily="34" charset="-122"/>
                <a:ea typeface="微软雅黑" panose="020B0503020204020204" pitchFamily="34" charset="-122"/>
              </a:rPr>
              <a:t>客户端配置信息文件</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    </a:t>
            </a:r>
            <a:r>
              <a:rPr lang="en-US" altLang="zh-CN" sz="1200" dirty="0" err="1">
                <a:solidFill>
                  <a:schemeClr val="tx2"/>
                </a:solidFill>
                <a:latin typeface="微软雅黑" panose="020B0503020204020204" pitchFamily="34" charset="-122"/>
                <a:ea typeface="微软雅黑" panose="020B0503020204020204" pitchFamily="34" charset="-122"/>
              </a:rPr>
              <a:t>userheadpic</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用户头像图片缓存文件夹</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    </a:t>
            </a:r>
            <a:r>
              <a:rPr lang="en-US" altLang="zh-CN" sz="1200" dirty="0" err="1">
                <a:solidFill>
                  <a:schemeClr val="tx2"/>
                </a:solidFill>
                <a:latin typeface="微软雅黑" panose="020B0503020204020204" pitchFamily="34" charset="-122"/>
                <a:ea typeface="微软雅黑" panose="020B0503020204020204" pitchFamily="34" charset="-122"/>
              </a:rPr>
              <a:t>userdata</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用户缓存信息文件夹</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[n*</a:t>
            </a:r>
            <a:r>
              <a:rPr lang="en-US" altLang="zh-CN" sz="1200" dirty="0" err="1">
                <a:solidFill>
                  <a:schemeClr val="tx2"/>
                </a:solidFill>
                <a:latin typeface="微软雅黑" panose="020B0503020204020204" pitchFamily="34" charset="-122"/>
                <a:ea typeface="微软雅黑" panose="020B0503020204020204" pitchFamily="34" charset="-122"/>
              </a:rPr>
              <a:t>cardID</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用户</a:t>
            </a:r>
            <a:r>
              <a:rPr lang="en-US" altLang="zh-CN" sz="1200" dirty="0" err="1">
                <a:solidFill>
                  <a:schemeClr val="tx2"/>
                </a:solidFill>
                <a:latin typeface="微软雅黑" panose="020B0503020204020204" pitchFamily="34" charset="-122"/>
                <a:ea typeface="微软雅黑" panose="020B0503020204020204" pitchFamily="34" charset="-122"/>
              </a:rPr>
              <a:t>cardID</a:t>
            </a:r>
            <a:r>
              <a:rPr lang="zh-CN" altLang="en-US" sz="1200" dirty="0">
                <a:solidFill>
                  <a:schemeClr val="tx2"/>
                </a:solidFill>
                <a:latin typeface="微软雅黑" panose="020B0503020204020204" pitchFamily="34" charset="-122"/>
                <a:ea typeface="微软雅黑" panose="020B0503020204020204" pitchFamily="34" charset="-122"/>
              </a:rPr>
              <a:t>缓存信息文件夹，该用户登录首次登录成功时建立</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        </a:t>
            </a:r>
            <a:r>
              <a:rPr lang="en-US" altLang="zh-CN" sz="1200" dirty="0">
                <a:solidFill>
                  <a:schemeClr val="tx2"/>
                </a:solidFill>
                <a:latin typeface="微软雅黑" panose="020B0503020204020204" pitchFamily="34" charset="-122"/>
                <a:ea typeface="微软雅黑" panose="020B0503020204020204" pitchFamily="34" charset="-122"/>
              </a:rPr>
              <a:t>    file//</a:t>
            </a:r>
            <a:r>
              <a:rPr lang="zh-CN" altLang="en-US" sz="1200" dirty="0">
                <a:solidFill>
                  <a:schemeClr val="tx2"/>
                </a:solidFill>
                <a:latin typeface="微软雅黑" panose="020B0503020204020204" pitchFamily="34" charset="-122"/>
                <a:ea typeface="微软雅黑" panose="020B0503020204020204" pitchFamily="34" charset="-122"/>
              </a:rPr>
              <a:t>该用户默认文件保存路径</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info.db3//</a:t>
            </a:r>
            <a:r>
              <a:rPr lang="zh-CN" altLang="en-US" sz="1200" dirty="0">
                <a:solidFill>
                  <a:schemeClr val="tx2"/>
                </a:solidFill>
                <a:latin typeface="微软雅黑" panose="020B0503020204020204" pitchFamily="34" charset="-122"/>
                <a:ea typeface="微软雅黑" panose="020B0503020204020204" pitchFamily="34" charset="-122"/>
              </a:rPr>
              <a:t>存放</a:t>
            </a:r>
            <a:r>
              <a:rPr lang="en-US" altLang="zh-CN" sz="1200" dirty="0" err="1">
                <a:solidFill>
                  <a:schemeClr val="tx2"/>
                </a:solidFill>
                <a:latin typeface="微软雅黑" panose="020B0503020204020204" pitchFamily="34" charset="-122"/>
                <a:ea typeface="微软雅黑" panose="020B0503020204020204" pitchFamily="34" charset="-122"/>
              </a:rPr>
              <a:t>ChatInfo</a:t>
            </a:r>
            <a:r>
              <a:rPr lang="zh-CN" altLang="en-US" sz="1200" dirty="0">
                <a:solidFill>
                  <a:schemeClr val="tx2"/>
                </a:solidFill>
                <a:latin typeface="微软雅黑" panose="020B0503020204020204" pitchFamily="34" charset="-122"/>
                <a:ea typeface="微软雅黑" panose="020B0503020204020204" pitchFamily="34" charset="-122"/>
              </a:rPr>
              <a:t>聊天记录表、</a:t>
            </a:r>
            <a:r>
              <a:rPr lang="en-US" altLang="zh-CN" sz="1200" dirty="0" err="1">
                <a:solidFill>
                  <a:schemeClr val="tx2"/>
                </a:solidFill>
                <a:latin typeface="微软雅黑" panose="020B0503020204020204" pitchFamily="34" charset="-122"/>
                <a:ea typeface="微软雅黑" panose="020B0503020204020204" pitchFamily="34" charset="-122"/>
              </a:rPr>
              <a:t>ChatStatus</a:t>
            </a:r>
            <a:r>
              <a:rPr lang="zh-CN" altLang="en-US" sz="1200" dirty="0">
                <a:solidFill>
                  <a:schemeClr val="tx2"/>
                </a:solidFill>
                <a:latin typeface="微软雅黑" panose="020B0503020204020204" pitchFamily="34" charset="-122"/>
                <a:ea typeface="微软雅黑" panose="020B0503020204020204" pitchFamily="34" charset="-122"/>
              </a:rPr>
              <a:t>聊天栏状态表</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    </a:t>
            </a:r>
            <a:r>
              <a:rPr lang="en-US" altLang="zh-CN" sz="1200" dirty="0">
                <a:solidFill>
                  <a:schemeClr val="tx2"/>
                </a:solidFill>
                <a:latin typeface="微软雅黑" panose="020B0503020204020204" pitchFamily="34" charset="-122"/>
                <a:ea typeface="微软雅黑" panose="020B0503020204020204" pitchFamily="34" charset="-122"/>
              </a:rPr>
              <a:t>system//</a:t>
            </a:r>
            <a:r>
              <a:rPr lang="zh-CN" altLang="en-US" sz="1200" dirty="0">
                <a:solidFill>
                  <a:schemeClr val="tx2"/>
                </a:solidFill>
                <a:latin typeface="微软雅黑" panose="020B0503020204020204" pitchFamily="34" charset="-122"/>
                <a:ea typeface="微软雅黑" panose="020B0503020204020204" pitchFamily="34" charset="-122"/>
              </a:rPr>
              <a:t>系统文件夹，预置</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        帮助文档</a:t>
            </a:r>
            <a:r>
              <a:rPr lang="en-US" altLang="zh-CN" sz="1200" dirty="0">
                <a:solidFill>
                  <a:schemeClr val="tx2"/>
                </a:solidFill>
                <a:latin typeface="微软雅黑" panose="020B0503020204020204" pitchFamily="34" charset="-122"/>
                <a:ea typeface="微软雅黑" panose="020B0503020204020204" pitchFamily="34" charset="-122"/>
              </a:rPr>
              <a:t>.pdf//</a:t>
            </a:r>
            <a:r>
              <a:rPr lang="zh-CN" altLang="en-US" sz="1200" dirty="0">
                <a:solidFill>
                  <a:schemeClr val="tx2"/>
                </a:solidFill>
                <a:latin typeface="微软雅黑" panose="020B0503020204020204" pitchFamily="34" charset="-122"/>
                <a:ea typeface="微软雅黑" panose="020B0503020204020204" pitchFamily="34" charset="-122"/>
              </a:rPr>
              <a:t>帮助文档</a:t>
            </a:r>
            <a:endParaRPr lang="zh-CN" altLang="en-US"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        </a:t>
            </a:r>
            <a:r>
              <a:rPr lang="en-US" altLang="zh-CN" sz="1200" dirty="0">
                <a:solidFill>
                  <a:schemeClr val="tx2"/>
                </a:solidFill>
                <a:latin typeface="微软雅黑" panose="020B0503020204020204" pitchFamily="34" charset="-122"/>
                <a:ea typeface="微软雅黑" panose="020B0503020204020204" pitchFamily="34" charset="-122"/>
              </a:rPr>
              <a:t>moren.jpg//</a:t>
            </a:r>
            <a:r>
              <a:rPr lang="zh-CN" altLang="en-US" sz="1200" dirty="0">
                <a:solidFill>
                  <a:schemeClr val="tx2"/>
                </a:solidFill>
                <a:latin typeface="微软雅黑" panose="020B0503020204020204" pitchFamily="34" charset="-122"/>
                <a:ea typeface="微软雅黑" panose="020B0503020204020204" pitchFamily="34" charset="-122"/>
              </a:rPr>
              <a:t>用户的默认头像图片</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515786" y="3917536"/>
            <a:ext cx="207424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配置文件存储内容</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707904" y="4256090"/>
            <a:ext cx="3347864"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服务器</a:t>
            </a:r>
            <a:r>
              <a:rPr lang="en-US" altLang="zh-CN" sz="1200" dirty="0">
                <a:solidFill>
                  <a:schemeClr val="tx2"/>
                </a:solidFill>
                <a:latin typeface="微软雅黑" panose="020B0503020204020204" pitchFamily="34" charset="-122"/>
                <a:ea typeface="微软雅黑" panose="020B0503020204020204" pitchFamily="34" charset="-122"/>
              </a:rPr>
              <a:t>IP</a:t>
            </a:r>
            <a:r>
              <a:rPr lang="zh-CN" altLang="en-US" sz="1200" dirty="0">
                <a:solidFill>
                  <a:schemeClr val="tx2"/>
                </a:solidFill>
                <a:latin typeface="微软雅黑" panose="020B0503020204020204" pitchFamily="34" charset="-122"/>
                <a:ea typeface="微软雅黑" panose="020B0503020204020204" pitchFamily="34" charset="-122"/>
              </a:rPr>
              <a:t>地址</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端口</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关闭按钮功能</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当前缓存文件默认保存路径</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r="23335"/>
          <a:stretch>
            <a:fillRect/>
          </a:stretch>
        </p:blipFill>
        <p:spPr>
          <a:xfrm>
            <a:off x="1" y="0"/>
            <a:ext cx="9144000" cy="5143500"/>
          </a:xfrm>
          <a:prstGeom prst="rect">
            <a:avLst/>
          </a:prstGeom>
        </p:spPr>
      </p:pic>
      <p:sp>
        <p:nvSpPr>
          <p:cNvPr id="6" name="矩形 5"/>
          <p:cNvSpPr/>
          <p:nvPr/>
        </p:nvSpPr>
        <p:spPr bwMode="auto">
          <a:xfrm>
            <a:off x="15416" y="0"/>
            <a:ext cx="9144000" cy="5143500"/>
          </a:xfrm>
          <a:prstGeom prst="rect">
            <a:avLst/>
          </a:prstGeom>
          <a:solidFill>
            <a:srgbClr val="0070C0">
              <a:alpha val="20000"/>
            </a:srgbClr>
          </a:solidFill>
          <a:ln w="15875">
            <a:noFill/>
          </a:ln>
          <a:effectLst/>
        </p:spPr>
        <p:txBody>
          <a:bodyPr vert="horz" wrap="square" lIns="91440" tIns="45720" rIns="91440" bIns="45720" numCol="1" rtlCol="0" anchor="t" anchorCtr="0" compatLnSpc="1"/>
          <a:lstStyle/>
          <a:p>
            <a:pPr algn="ctr"/>
            <a:endParaRPr lang="zh-CN" altLang="en-US" sz="1400"/>
          </a:p>
        </p:txBody>
      </p:sp>
      <p:sp>
        <p:nvSpPr>
          <p:cNvPr id="21" name="TextBox 76"/>
          <p:cNvSpPr txBox="1"/>
          <p:nvPr/>
        </p:nvSpPr>
        <p:spPr>
          <a:xfrm>
            <a:off x="3761521" y="1782366"/>
            <a:ext cx="1620957" cy="584775"/>
          </a:xfrm>
          <a:prstGeom prst="rect">
            <a:avLst/>
          </a:prstGeom>
          <a:noFill/>
          <a:effectLst/>
        </p:spPr>
        <p:txBody>
          <a:bodyPr wrap="none" rtlCol="0">
            <a:spAutoFit/>
          </a:bodyPr>
          <a:lstStyle/>
          <a:p>
            <a:pPr algn="ctr"/>
            <a:r>
              <a:rPr lang="en-US" altLang="zh-CN" sz="3200" dirty="0">
                <a:solidFill>
                  <a:schemeClr val="bg2"/>
                </a:solidFill>
                <a:latin typeface="幼圆" panose="02010509060101010101" pitchFamily="49" charset="-122"/>
                <a:ea typeface="幼圆" panose="02010509060101010101" pitchFamily="49" charset="-122"/>
              </a:rPr>
              <a:t>PART 03</a:t>
            </a:r>
            <a:endParaRPr lang="zh-CN" altLang="en-US" sz="3200" dirty="0">
              <a:solidFill>
                <a:schemeClr val="bg2"/>
              </a:solidFill>
              <a:latin typeface="幼圆" panose="02010509060101010101" pitchFamily="49" charset="-122"/>
              <a:ea typeface="幼圆" panose="02010509060101010101" pitchFamily="49" charset="-122"/>
            </a:endParaRPr>
          </a:p>
        </p:txBody>
      </p:sp>
      <p:sp>
        <p:nvSpPr>
          <p:cNvPr id="32" name="TextBox 76"/>
          <p:cNvSpPr txBox="1"/>
          <p:nvPr/>
        </p:nvSpPr>
        <p:spPr>
          <a:xfrm>
            <a:off x="2061375" y="2419023"/>
            <a:ext cx="5021250" cy="584775"/>
          </a:xfrm>
          <a:prstGeom prst="rect">
            <a:avLst/>
          </a:prstGeom>
          <a:noFill/>
          <a:effectLst/>
        </p:spPr>
        <p:txBody>
          <a:bodyPr wrap="square" rtlCol="0">
            <a:spAutoFit/>
          </a:bodyPr>
          <a:lstStyle/>
          <a:p>
            <a:pPr algn="ctr"/>
            <a:r>
              <a:rPr lang="zh-CN" altLang="en-US" sz="3200" b="1" dirty="0">
                <a:solidFill>
                  <a:schemeClr val="bg2"/>
                </a:solidFill>
                <a:latin typeface="幼圆" panose="02010509060101010101" pitchFamily="49" charset="-122"/>
                <a:ea typeface="幼圆" panose="02010509060101010101" pitchFamily="49" charset="-122"/>
              </a:rPr>
              <a:t>系统设计</a:t>
            </a:r>
            <a:endParaRPr lang="zh-CN" altLang="en-US" sz="3200" b="1" dirty="0">
              <a:solidFill>
                <a:schemeClr val="bg2"/>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1000" fill="hold"/>
                                        <p:tgtEl>
                                          <p:spTgt spid="32"/>
                                        </p:tgtEl>
                                        <p:attrNameLst>
                                          <p:attrName>ppt_w</p:attrName>
                                        </p:attrNameLst>
                                      </p:cBhvr>
                                      <p:tavLst>
                                        <p:tav tm="0">
                                          <p:val>
                                            <p:strVal val="#ppt_w+.3"/>
                                          </p:val>
                                        </p:tav>
                                        <p:tav tm="100000">
                                          <p:val>
                                            <p:strVal val="#ppt_w"/>
                                          </p:val>
                                        </p:tav>
                                      </p:tavLst>
                                    </p:anim>
                                    <p:anim calcmode="lin" valueType="num">
                                      <p:cBhvr>
                                        <p:cTn id="14" dur="1000" fill="hold"/>
                                        <p:tgtEl>
                                          <p:spTgt spid="32"/>
                                        </p:tgtEl>
                                        <p:attrNameLst>
                                          <p:attrName>ppt_h</p:attrName>
                                        </p:attrNameLst>
                                      </p:cBhvr>
                                      <p:tavLst>
                                        <p:tav tm="0">
                                          <p:val>
                                            <p:strVal val="#ppt_h"/>
                                          </p:val>
                                        </p:tav>
                                        <p:tav tm="100000">
                                          <p:val>
                                            <p:strVal val="#ppt_h"/>
                                          </p:val>
                                        </p:tav>
                                      </p:tavLst>
                                    </p:anim>
                                    <p:animEffect transition="in" filter="fade">
                                      <p:cBhvr>
                                        <p:cTn id="15"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连接符 49"/>
          <p:cNvCxnSpPr/>
          <p:nvPr/>
        </p:nvCxnSpPr>
        <p:spPr>
          <a:xfrm>
            <a:off x="359719" y="627534"/>
            <a:ext cx="8424563"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76"/>
          <p:cNvSpPr txBox="1"/>
          <p:nvPr/>
        </p:nvSpPr>
        <p:spPr>
          <a:xfrm>
            <a:off x="179512" y="329806"/>
            <a:ext cx="1152128" cy="307777"/>
          </a:xfrm>
          <a:prstGeom prst="rect">
            <a:avLst/>
          </a:prstGeom>
          <a:noFill/>
        </p:spPr>
        <p:txBody>
          <a:bodyPr wrap="square" rtlCol="0">
            <a:spAutoFit/>
          </a:bodyPr>
          <a:lstStyle/>
          <a:p>
            <a:pPr algn="ctr"/>
            <a:r>
              <a:rPr lang="en-US" altLang="zh-CN" sz="1400" b="1" dirty="0" err="1">
                <a:solidFill>
                  <a:schemeClr val="accent1"/>
                </a:solidFill>
                <a:latin typeface="Bodoni MT Black" panose="02070A03080606020203" pitchFamily="18" charset="0"/>
                <a:ea typeface="叶根友圆趣卡通体" panose="02010601030101010101" pitchFamily="2" charset="-122"/>
              </a:rPr>
              <a:t>WeLink</a:t>
            </a:r>
            <a:endParaRPr lang="en-US" altLang="zh-CN" sz="1400" b="1" dirty="0">
              <a:solidFill>
                <a:schemeClr val="accent1"/>
              </a:solidFill>
              <a:latin typeface="Bodoni MT Black" panose="02070A03080606020203" pitchFamily="18" charset="0"/>
              <a:ea typeface="叶根友圆趣卡通体" panose="02010601030101010101" pitchFamily="2" charset="-122"/>
            </a:endParaRPr>
          </a:p>
        </p:txBody>
      </p:sp>
      <p:sp>
        <p:nvSpPr>
          <p:cNvPr id="55" name="文本框 54"/>
          <p:cNvSpPr txBox="1"/>
          <p:nvPr/>
        </p:nvSpPr>
        <p:spPr>
          <a:xfrm>
            <a:off x="1111812" y="303416"/>
            <a:ext cx="1700213" cy="338554"/>
          </a:xfrm>
          <a:prstGeom prst="rect">
            <a:avLst/>
          </a:prstGeom>
          <a:noFill/>
        </p:spPr>
        <p:txBody>
          <a:bodyPr wrap="squar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系统设计</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051720" y="1202921"/>
            <a:ext cx="5472608"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采用</a:t>
            </a:r>
            <a:r>
              <a:rPr lang="en-US" altLang="zh-CN" sz="1200" dirty="0" err="1">
                <a:solidFill>
                  <a:schemeClr val="tx2"/>
                </a:solidFill>
                <a:latin typeface="微软雅黑" panose="020B0503020204020204" pitchFamily="34" charset="-122"/>
                <a:ea typeface="微软雅黑" panose="020B0503020204020204" pitchFamily="34" charset="-122"/>
              </a:rPr>
              <a:t>.Net</a:t>
            </a:r>
            <a:r>
              <a:rPr lang="zh-CN" altLang="en-US" sz="1200" dirty="0">
                <a:solidFill>
                  <a:schemeClr val="tx2"/>
                </a:solidFill>
                <a:latin typeface="微软雅黑" panose="020B0503020204020204" pitchFamily="34" charset="-122"/>
                <a:ea typeface="微软雅黑" panose="020B0503020204020204" pitchFamily="34" charset="-122"/>
              </a:rPr>
              <a:t>框架</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服务器端使用</a:t>
            </a:r>
            <a:r>
              <a:rPr lang="en-US" altLang="zh-CN" sz="1200" dirty="0" err="1">
                <a:solidFill>
                  <a:schemeClr val="tx2"/>
                </a:solidFill>
                <a:latin typeface="微软雅黑" panose="020B0503020204020204" pitchFamily="34" charset="-122"/>
                <a:ea typeface="微软雅黑" panose="020B0503020204020204" pitchFamily="34" charset="-122"/>
              </a:rPr>
              <a:t>MySql</a:t>
            </a:r>
            <a:r>
              <a:rPr lang="zh-CN" altLang="en-US" sz="1200" dirty="0">
                <a:solidFill>
                  <a:schemeClr val="tx2"/>
                </a:solidFill>
                <a:latin typeface="微软雅黑" panose="020B0503020204020204" pitchFamily="34" charset="-122"/>
                <a:ea typeface="微软雅黑" panose="020B0503020204020204" pitchFamily="34" charset="-122"/>
              </a:rPr>
              <a:t>数据库存储数据；</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客户端使用</a:t>
            </a:r>
            <a:r>
              <a:rPr lang="en-US" altLang="zh-CN" sz="1200" dirty="0">
                <a:solidFill>
                  <a:schemeClr val="tx2"/>
                </a:solidFill>
                <a:latin typeface="微软雅黑" panose="020B0503020204020204" pitchFamily="34" charset="-122"/>
                <a:ea typeface="微软雅黑" panose="020B0503020204020204" pitchFamily="34" charset="-122"/>
              </a:rPr>
              <a:t>SQLite</a:t>
            </a:r>
            <a:r>
              <a:rPr lang="zh-CN" altLang="en-US" sz="1200" dirty="0">
                <a:solidFill>
                  <a:schemeClr val="tx2"/>
                </a:solidFill>
                <a:latin typeface="微软雅黑" panose="020B0503020204020204" pitchFamily="34" charset="-122"/>
                <a:ea typeface="微软雅黑" panose="020B0503020204020204" pitchFamily="34" charset="-122"/>
              </a:rPr>
              <a:t>数据库存储数据，</a:t>
            </a:r>
            <a:r>
              <a:rPr lang="en-US" altLang="zh-CN" sz="1200" dirty="0">
                <a:solidFill>
                  <a:schemeClr val="tx2"/>
                </a:solidFill>
                <a:latin typeface="微软雅黑" panose="020B0503020204020204" pitchFamily="34" charset="-122"/>
                <a:ea typeface="微软雅黑" panose="020B0503020204020204" pitchFamily="34" charset="-122"/>
              </a:rPr>
              <a:t>XML</a:t>
            </a:r>
            <a:r>
              <a:rPr lang="zh-CN" altLang="en-US" sz="1200" dirty="0">
                <a:solidFill>
                  <a:schemeClr val="tx2"/>
                </a:solidFill>
                <a:latin typeface="微软雅黑" panose="020B0503020204020204" pitchFamily="34" charset="-122"/>
                <a:ea typeface="微软雅黑" panose="020B0503020204020204" pitchFamily="34" charset="-122"/>
              </a:rPr>
              <a:t>文件存储配置；</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057536" y="2133044"/>
            <a:ext cx="5472608" cy="738344"/>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使用</a:t>
            </a:r>
            <a:r>
              <a:rPr lang="en-US" altLang="zh-CN" sz="1200" dirty="0">
                <a:solidFill>
                  <a:schemeClr val="tx2"/>
                </a:solidFill>
                <a:latin typeface="微软雅黑" panose="020B0503020204020204" pitchFamily="34" charset="-122"/>
                <a:ea typeface="微软雅黑" panose="020B0503020204020204" pitchFamily="34" charset="-122"/>
              </a:rPr>
              <a:t>Socket</a:t>
            </a:r>
            <a:r>
              <a:rPr lang="zh-CN" altLang="en-US" sz="1200" dirty="0">
                <a:solidFill>
                  <a:schemeClr val="tx2"/>
                </a:solidFill>
                <a:latin typeface="微软雅黑" panose="020B0503020204020204" pitchFamily="34" charset="-122"/>
                <a:ea typeface="微软雅黑" panose="020B0503020204020204" pitchFamily="34" charset="-122"/>
              </a:rPr>
              <a:t>通信，</a:t>
            </a:r>
            <a:r>
              <a:rPr lang="en-US" altLang="zh-CN" sz="1200" dirty="0">
                <a:solidFill>
                  <a:schemeClr val="tx2"/>
                </a:solidFill>
                <a:latin typeface="微软雅黑" panose="020B0503020204020204" pitchFamily="34" charset="-122"/>
                <a:ea typeface="微软雅黑" panose="020B0503020204020204" pitchFamily="34" charset="-122"/>
              </a:rPr>
              <a:t>TCP</a:t>
            </a:r>
            <a:r>
              <a:rPr lang="zh-CN" altLang="en-US" sz="1200" dirty="0">
                <a:solidFill>
                  <a:schemeClr val="tx2"/>
                </a:solidFill>
                <a:latin typeface="微软雅黑" panose="020B0503020204020204" pitchFamily="34" charset="-122"/>
                <a:ea typeface="微软雅黑" panose="020B0503020204020204" pitchFamily="34" charset="-122"/>
              </a:rPr>
              <a:t>协议传输，客户端与服务器之间维持</a:t>
            </a:r>
            <a:r>
              <a:rPr lang="en-US" altLang="zh-CN" sz="1200" dirty="0">
                <a:solidFill>
                  <a:schemeClr val="tx2"/>
                </a:solidFill>
                <a:latin typeface="微软雅黑" panose="020B0503020204020204" pitchFamily="34" charset="-122"/>
                <a:ea typeface="微软雅黑" panose="020B0503020204020204" pitchFamily="34" charset="-122"/>
              </a:rPr>
              <a:t>2</a:t>
            </a:r>
            <a:r>
              <a:rPr lang="zh-CN" altLang="en-US" sz="1200" dirty="0">
                <a:solidFill>
                  <a:schemeClr val="tx2"/>
                </a:solidFill>
                <a:latin typeface="微软雅黑" panose="020B0503020204020204" pitchFamily="34" charset="-122"/>
                <a:ea typeface="微软雅黑" panose="020B0503020204020204" pitchFamily="34" charset="-122"/>
              </a:rPr>
              <a:t>组</a:t>
            </a:r>
            <a:r>
              <a:rPr lang="en-US" altLang="zh-CN" sz="1200" dirty="0">
                <a:solidFill>
                  <a:schemeClr val="tx2"/>
                </a:solidFill>
                <a:latin typeface="微软雅黑" panose="020B0503020204020204" pitchFamily="34" charset="-122"/>
                <a:ea typeface="微软雅黑" panose="020B0503020204020204" pitchFamily="34" charset="-122"/>
              </a:rPr>
              <a:t>Socket</a:t>
            </a:r>
            <a:r>
              <a:rPr lang="zh-CN" altLang="en-US" sz="1200" dirty="0">
                <a:solidFill>
                  <a:schemeClr val="tx2"/>
                </a:solidFill>
                <a:latin typeface="微软雅黑" panose="020B0503020204020204" pitchFamily="34" charset="-122"/>
                <a:ea typeface="微软雅黑" panose="020B0503020204020204" pitchFamily="34" charset="-122"/>
              </a:rPr>
              <a:t>：</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a:t>
            </a:r>
            <a:r>
              <a:rPr lang="en-US" altLang="zh-CN" sz="1200" dirty="0" err="1">
                <a:solidFill>
                  <a:schemeClr val="tx2"/>
                </a:solidFill>
                <a:latin typeface="微软雅黑" panose="020B0503020204020204" pitchFamily="34" charset="-122"/>
                <a:ea typeface="微软雅黑" panose="020B0503020204020204" pitchFamily="34" charset="-122"/>
              </a:rPr>
              <a:t>socketMain</a:t>
            </a:r>
            <a:r>
              <a:rPr lang="zh-CN" altLang="en-US" sz="1200" dirty="0">
                <a:solidFill>
                  <a:schemeClr val="tx2"/>
                </a:solidFill>
                <a:latin typeface="微软雅黑" panose="020B0503020204020204" pitchFamily="34" charset="-122"/>
                <a:ea typeface="微软雅黑" panose="020B0503020204020204" pitchFamily="34" charset="-122"/>
              </a:rPr>
              <a:t>：负责传送即时消息，控制命令等轻量紧急数据；</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a:t>
            </a:r>
            <a:r>
              <a:rPr lang="en-US" altLang="zh-CN" sz="1200" dirty="0" err="1">
                <a:solidFill>
                  <a:schemeClr val="tx2"/>
                </a:solidFill>
                <a:latin typeface="微软雅黑" panose="020B0503020204020204" pitchFamily="34" charset="-122"/>
                <a:ea typeface="微软雅黑" panose="020B0503020204020204" pitchFamily="34" charset="-122"/>
              </a:rPr>
              <a:t>socketAssist</a:t>
            </a:r>
            <a:r>
              <a:rPr lang="zh-CN" altLang="en-US" sz="1200" dirty="0">
                <a:solidFill>
                  <a:schemeClr val="tx2"/>
                </a:solidFill>
                <a:latin typeface="微软雅黑" panose="020B0503020204020204" pitchFamily="34" charset="-122"/>
                <a:ea typeface="微软雅黑" panose="020B0503020204020204" pitchFamily="34" charset="-122"/>
              </a:rPr>
              <a:t>：负责传送文件上传、下载等大量数据；</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2051720" y="3147814"/>
            <a:ext cx="5472608" cy="1181542"/>
          </a:xfrm>
          <a:prstGeom prst="rect">
            <a:avLst/>
          </a:prstGeom>
          <a:noFill/>
        </p:spPr>
        <p:txBody>
          <a:bodyPr wrap="square" rtlCol="0">
            <a:spAutoFit/>
          </a:bodyPr>
          <a:lstStyle/>
          <a:p>
            <a:pPr>
              <a:lnSpc>
                <a:spcPct val="120000"/>
              </a:lnSpc>
            </a:pPr>
            <a:r>
              <a:rPr lang="zh-CN" altLang="en-US" sz="1200" dirty="0">
                <a:solidFill>
                  <a:schemeClr val="tx2"/>
                </a:solidFill>
                <a:latin typeface="微软雅黑" panose="020B0503020204020204" pitchFamily="34" charset="-122"/>
                <a:ea typeface="微软雅黑" panose="020B0503020204020204" pitchFamily="34" charset="-122"/>
              </a:rPr>
              <a:t>采用三层设计结构：</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a:t>
            </a:r>
            <a:r>
              <a:rPr lang="zh-CN" altLang="en-US" sz="1200" dirty="0">
                <a:solidFill>
                  <a:schemeClr val="tx2"/>
                </a:solidFill>
                <a:latin typeface="微软雅黑" panose="020B0503020204020204" pitchFamily="34" charset="-122"/>
                <a:ea typeface="微软雅黑" panose="020B0503020204020204" pitchFamily="34" charset="-122"/>
              </a:rPr>
              <a:t>显示层</a:t>
            </a:r>
            <a:r>
              <a:rPr lang="en-US" altLang="zh-CN" sz="1200" dirty="0">
                <a:solidFill>
                  <a:schemeClr val="tx2"/>
                </a:solidFill>
                <a:latin typeface="微软雅黑" panose="020B0503020204020204" pitchFamily="34" charset="-122"/>
                <a:ea typeface="微软雅黑" panose="020B0503020204020204" pitchFamily="34" charset="-122"/>
              </a:rPr>
              <a:t>UI——</a:t>
            </a:r>
            <a:r>
              <a:rPr lang="zh-CN" altLang="en-US" sz="1200" dirty="0">
                <a:solidFill>
                  <a:schemeClr val="tx2"/>
                </a:solidFill>
                <a:latin typeface="微软雅黑" panose="020B0503020204020204" pitchFamily="34" charset="-122"/>
                <a:ea typeface="微软雅黑" panose="020B0503020204020204" pitchFamily="34" charset="-122"/>
              </a:rPr>
              <a:t>前端交互界面</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a:t>
            </a:r>
            <a:r>
              <a:rPr lang="zh-CN" altLang="en-US" sz="1200" dirty="0">
                <a:solidFill>
                  <a:schemeClr val="tx2"/>
                </a:solidFill>
                <a:latin typeface="微软雅黑" panose="020B0503020204020204" pitchFamily="34" charset="-122"/>
                <a:ea typeface="微软雅黑" panose="020B0503020204020204" pitchFamily="34" charset="-122"/>
              </a:rPr>
              <a:t>业务逻辑层</a:t>
            </a:r>
            <a:r>
              <a:rPr lang="en-US" altLang="zh-CN" sz="1200" dirty="0">
                <a:solidFill>
                  <a:schemeClr val="tx2"/>
                </a:solidFill>
                <a:latin typeface="微软雅黑" panose="020B0503020204020204" pitchFamily="34" charset="-122"/>
                <a:ea typeface="微软雅黑" panose="020B0503020204020204" pitchFamily="34" charset="-122"/>
              </a:rPr>
              <a:t>BLL——</a:t>
            </a:r>
            <a:r>
              <a:rPr lang="zh-CN" altLang="en-US" sz="1200" dirty="0">
                <a:solidFill>
                  <a:schemeClr val="tx2"/>
                </a:solidFill>
                <a:latin typeface="微软雅黑" panose="020B0503020204020204" pitchFamily="34" charset="-122"/>
                <a:ea typeface="微软雅黑" panose="020B0503020204020204" pitchFamily="34" charset="-122"/>
              </a:rPr>
              <a:t>业务处理</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a:t>
            </a:r>
            <a:r>
              <a:rPr lang="zh-CN" altLang="en-US" sz="1200" dirty="0">
                <a:solidFill>
                  <a:schemeClr val="tx2"/>
                </a:solidFill>
                <a:latin typeface="微软雅黑" panose="020B0503020204020204" pitchFamily="34" charset="-122"/>
                <a:ea typeface="微软雅黑" panose="020B0503020204020204" pitchFamily="34" charset="-122"/>
              </a:rPr>
              <a:t>数据访问层</a:t>
            </a:r>
            <a:r>
              <a:rPr lang="en-US" altLang="zh-CN" sz="1200" dirty="0">
                <a:solidFill>
                  <a:schemeClr val="tx2"/>
                </a:solidFill>
                <a:latin typeface="微软雅黑" panose="020B0503020204020204" pitchFamily="34" charset="-122"/>
                <a:ea typeface="微软雅黑" panose="020B0503020204020204" pitchFamily="34" charset="-122"/>
              </a:rPr>
              <a:t>——</a:t>
            </a:r>
            <a:r>
              <a:rPr lang="zh-CN" altLang="en-US" sz="1200" dirty="0">
                <a:solidFill>
                  <a:schemeClr val="tx2"/>
                </a:solidFill>
                <a:latin typeface="微软雅黑" panose="020B0503020204020204" pitchFamily="34" charset="-122"/>
                <a:ea typeface="微软雅黑" panose="020B0503020204020204" pitchFamily="34" charset="-122"/>
              </a:rPr>
              <a:t>数据存储于获取</a:t>
            </a:r>
            <a:endParaRPr lang="en-US" altLang="zh-CN" sz="1200" dirty="0">
              <a:solidFill>
                <a:schemeClr val="tx2"/>
              </a:solidFill>
              <a:latin typeface="微软雅黑" panose="020B0503020204020204" pitchFamily="34" charset="-122"/>
              <a:ea typeface="微软雅黑" panose="020B0503020204020204" pitchFamily="34" charset="-122"/>
            </a:endParaRPr>
          </a:p>
          <a:p>
            <a:pPr>
              <a:lnSpc>
                <a:spcPct val="120000"/>
              </a:lnSpc>
            </a:pPr>
            <a:r>
              <a:rPr lang="en-US" altLang="zh-CN" sz="1200" dirty="0">
                <a:solidFill>
                  <a:schemeClr val="tx2"/>
                </a:solidFill>
                <a:latin typeface="微软雅黑" panose="020B0503020204020204" pitchFamily="34" charset="-122"/>
                <a:ea typeface="微软雅黑" panose="020B0503020204020204" pitchFamily="34" charset="-122"/>
              </a:rPr>
              <a:t>	</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3721893" y="755986"/>
            <a:ext cx="1700213" cy="338554"/>
          </a:xfrm>
          <a:prstGeom prst="rect">
            <a:avLst/>
          </a:prstGeom>
          <a:noFill/>
        </p:spPr>
        <p:txBody>
          <a:bodyPr wrap="square" rtlCol="0">
            <a:sp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主要结构</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455" fill="hold">
                                          <p:stCondLst>
                                            <p:cond delay="0"/>
                                          </p:stCondLst>
                                        </p:cTn>
                                        <p:tgtEl>
                                          <p:spTgt spid="54"/>
                                        </p:tgtEl>
                                        <p:attrNameLst>
                                          <p:attrName>style.rotation</p:attrName>
                                        </p:attrNameLst>
                                      </p:cBhvr>
                                      <p:to>
                                        <p:strVal val="-45.0"/>
                                      </p:to>
                                    </p:set>
                                    <p:anim calcmode="lin" valueType="num">
                                      <p:cBhvr>
                                        <p:cTn id="8" dur="455" fill="hold">
                                          <p:stCondLst>
                                            <p:cond delay="455"/>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711">
      <a:dk1>
        <a:srgbClr val="000000"/>
      </a:dk1>
      <a:lt1>
        <a:srgbClr val="FFFFFF"/>
      </a:lt1>
      <a:dk2>
        <a:srgbClr val="7F7F7F"/>
      </a:dk2>
      <a:lt2>
        <a:srgbClr val="FFFFFF"/>
      </a:lt2>
      <a:accent1>
        <a:srgbClr val="163E5F"/>
      </a:accent1>
      <a:accent2>
        <a:srgbClr val="6D8B80"/>
      </a:accent2>
      <a:accent3>
        <a:srgbClr val="E6A75F"/>
      </a:accent3>
      <a:accent4>
        <a:srgbClr val="6D8B80"/>
      </a:accent4>
      <a:accent5>
        <a:srgbClr val="E6A75F"/>
      </a:accent5>
      <a:accent6>
        <a:srgbClr val="6D8B80"/>
      </a:accent6>
      <a:hlink>
        <a:srgbClr val="E6A75F"/>
      </a:hlink>
      <a:folHlink>
        <a:srgbClr val="6D8B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w="15875">
          <a:noFill/>
        </a:ln>
        <a:effectLst>
          <a:innerShdw blurRad="63500" dist="25400" dir="8100000">
            <a:prstClr val="black">
              <a:alpha val="50000"/>
            </a:prstClr>
          </a:innerShdw>
        </a:effectLst>
      </a:spPr>
      <a:bodyPr vert="horz" wrap="square" lIns="91440" tIns="45720" rIns="91440" bIns="45720" numCol="1" anchor="t" anchorCtr="0" compatLnSpc="1"/>
      <a:lstStyle>
        <a:defPPr>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4008</Words>
  <Application>WPS 演示</Application>
  <PresentationFormat>全屏显示(16:9)</PresentationFormat>
  <Paragraphs>476</Paragraphs>
  <Slides>32</Slides>
  <Notes>31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Arial</vt:lpstr>
      <vt:lpstr>宋体</vt:lpstr>
      <vt:lpstr>Wingdings</vt:lpstr>
      <vt:lpstr>微软雅黑</vt:lpstr>
      <vt:lpstr>Bodoni MT Black</vt:lpstr>
      <vt:lpstr>叶根友圆趣卡通体</vt:lpstr>
      <vt:lpstr>幼圆</vt:lpstr>
      <vt:lpstr>Helvetica Light</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卢宪涛</dc:creator>
  <cp:lastModifiedBy>qzuser</cp:lastModifiedBy>
  <cp:revision>1885</cp:revision>
  <dcterms:created xsi:type="dcterms:W3CDTF">2016-03-09T04:37:00Z</dcterms:created>
  <dcterms:modified xsi:type="dcterms:W3CDTF">2021-08-01T15:12:07Z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5D82BEAD76DF4AB2BEE8AA37A9515500</vt:lpwstr>
  </property>
  <property fmtid="{D5CDD505-2E9C-101B-9397-08002B2CF9AE}" pid="3" name="KSOProductBuildVer">
    <vt:lpwstr>2052-11.1.0.10667</vt:lpwstr>
  </property>
</Properties>
</file>